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81" r:id="rId21"/>
    <p:sldId id="282" r:id="rId22"/>
    <p:sldId id="284" r:id="rId23"/>
    <p:sldId id="287" r:id="rId24"/>
    <p:sldId id="288" r:id="rId25"/>
    <p:sldId id="289" r:id="rId26"/>
    <p:sldId id="290" r:id="rId27"/>
    <p:sldId id="291" r:id="rId28"/>
    <p:sldId id="302" r:id="rId29"/>
    <p:sldId id="303" r:id="rId30"/>
    <p:sldId id="306" r:id="rId31"/>
    <p:sldId id="307" r:id="rId32"/>
    <p:sldId id="314" r:id="rId33"/>
    <p:sldId id="313" r:id="rId34"/>
    <p:sldId id="309" r:id="rId35"/>
    <p:sldId id="310" r:id="rId36"/>
    <p:sldId id="311" r:id="rId37"/>
    <p:sldId id="315" r:id="rId38"/>
    <p:sldId id="312" r:id="rId3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-232" y="1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F11E8-A686-46D9-8D1D-D97AA3962FA3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83213-64AB-49E6-A7BE-6A555926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65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733288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980176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980176"/>
            <a:ext cx="26334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Abdul Rehman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6318504"/>
            <a:ext cx="2633472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1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3831336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Swift Task - Professional Task Management System</a:t>
            </a:r>
            <a:endParaRPr lang="en-US" sz="529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08736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Authentication System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919472"/>
            <a:ext cx="1326794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07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Static User Management</a:t>
            </a:r>
            <a:endParaRPr lang="en-US" sz="3070" dirty="0"/>
          </a:p>
        </p:txBody>
      </p:sp>
      <p:sp>
        <p:nvSpPr>
          <p:cNvPr id="6" name="Text 2"/>
          <p:cNvSpPr/>
          <p:nvPr/>
        </p:nvSpPr>
        <p:spPr>
          <a:xfrm>
            <a:off x="685800" y="5623560"/>
            <a:ext cx="1326794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const STATIC_USERS = [       { username: 'Faraz Mehdi', id: 'user_1', joinDate: '2024-01-15' },       { username: 'Abdul Rehman', id: 'user_2', joinDate: '2024-02-20' },       { username: 'Ali Mehroz', id: 'user_3', joinDate: '2024-03-10' }   ];   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3383280"/>
            <a:ext cx="6510528" cy="7863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389120"/>
            <a:ext cx="6510528" cy="7863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5394960"/>
            <a:ext cx="13240512" cy="7863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3383280"/>
            <a:ext cx="6510528" cy="7863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389120"/>
            <a:ext cx="6510528" cy="7863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3575304"/>
            <a:ext cx="5532120" cy="3931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4581144"/>
            <a:ext cx="5532120" cy="39319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328" y="5586984"/>
            <a:ext cx="12262104" cy="3931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312" y="3575304"/>
            <a:ext cx="5532120" cy="39319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312" y="4581144"/>
            <a:ext cx="5532120" cy="39319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3566160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4572000"/>
            <a:ext cx="420624" cy="42062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5577840"/>
            <a:ext cx="420624" cy="42062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6952" y="3566160"/>
            <a:ext cx="420624" cy="42062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6952" y="4572000"/>
            <a:ext cx="420624" cy="420624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182880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Authentication System</a:t>
            </a:r>
            <a:endParaRPr lang="en-US" sz="3840" dirty="0"/>
          </a:p>
        </p:txBody>
      </p:sp>
      <p:sp>
        <p:nvSpPr>
          <p:cNvPr id="20" name="Text 1"/>
          <p:cNvSpPr/>
          <p:nvPr/>
        </p:nvSpPr>
        <p:spPr>
          <a:xfrm>
            <a:off x="685800" y="2660904"/>
            <a:ext cx="1326794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07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Login Process</a:t>
            </a:r>
            <a:endParaRPr lang="en-US" sz="3070" dirty="0"/>
          </a:p>
        </p:txBody>
      </p:sp>
      <p:sp>
        <p:nvSpPr>
          <p:cNvPr id="21" name="Text 2"/>
          <p:cNvSpPr/>
          <p:nvPr/>
        </p:nvSpPr>
        <p:spPr>
          <a:xfrm>
            <a:off x="1024128" y="359359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2" name="Text 3"/>
          <p:cNvSpPr/>
          <p:nvPr/>
        </p:nvSpPr>
        <p:spPr>
          <a:xfrm>
            <a:off x="1481328" y="3575304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enters username.</a:t>
            </a:r>
            <a:endParaRPr lang="en-US" sz="1530" dirty="0"/>
          </a:p>
        </p:txBody>
      </p:sp>
      <p:sp>
        <p:nvSpPr>
          <p:cNvPr id="23" name="Text 4"/>
          <p:cNvSpPr/>
          <p:nvPr/>
        </p:nvSpPr>
        <p:spPr>
          <a:xfrm>
            <a:off x="1024128" y="459943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4" name="Text 5"/>
          <p:cNvSpPr/>
          <p:nvPr/>
        </p:nvSpPr>
        <p:spPr>
          <a:xfrm>
            <a:off x="1481328" y="4581144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Loads user-specific data from localStorage.</a:t>
            </a:r>
            <a:endParaRPr lang="en-US" sz="1530" dirty="0"/>
          </a:p>
        </p:txBody>
      </p:sp>
      <p:sp>
        <p:nvSpPr>
          <p:cNvPr id="25" name="Text 6"/>
          <p:cNvSpPr/>
          <p:nvPr/>
        </p:nvSpPr>
        <p:spPr>
          <a:xfrm>
            <a:off x="1024128" y="56052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26" name="Text 7"/>
          <p:cNvSpPr/>
          <p:nvPr/>
        </p:nvSpPr>
        <p:spPr>
          <a:xfrm>
            <a:off x="1481328" y="5586984"/>
            <a:ext cx="122621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Displays welcome notification.</a:t>
            </a:r>
            <a:endParaRPr lang="en-US" sz="1530" dirty="0"/>
          </a:p>
        </p:txBody>
      </p:sp>
      <p:sp>
        <p:nvSpPr>
          <p:cNvPr id="27" name="Text 8"/>
          <p:cNvSpPr/>
          <p:nvPr/>
        </p:nvSpPr>
        <p:spPr>
          <a:xfrm>
            <a:off x="7754112" y="359359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8" name="Text 9"/>
          <p:cNvSpPr/>
          <p:nvPr/>
        </p:nvSpPr>
        <p:spPr>
          <a:xfrm>
            <a:off x="8211312" y="3575304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validates against static user list.</a:t>
            </a:r>
            <a:endParaRPr lang="en-US" sz="1530" dirty="0"/>
          </a:p>
        </p:txBody>
      </p:sp>
      <p:sp>
        <p:nvSpPr>
          <p:cNvPr id="29" name="Text 10"/>
          <p:cNvSpPr/>
          <p:nvPr/>
        </p:nvSpPr>
        <p:spPr>
          <a:xfrm>
            <a:off x="7754112" y="459943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30" name="Text 11"/>
          <p:cNvSpPr/>
          <p:nvPr/>
        </p:nvSpPr>
        <p:spPr>
          <a:xfrm>
            <a:off x="8211312" y="4581144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Switches to dashboard view.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788920"/>
            <a:ext cx="6510528" cy="32735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2788920"/>
            <a:ext cx="6510528" cy="32735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2990088"/>
            <a:ext cx="5532120" cy="2880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2990088"/>
            <a:ext cx="5532120" cy="28803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2971800"/>
            <a:ext cx="420624" cy="4206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952" y="2971800"/>
            <a:ext cx="420624" cy="4206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19476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Board Management System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1024128" y="299923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1481328" y="2990088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Board Creation</a:t>
            </a:r>
            <a:endParaRPr lang="en-US" sz="1920" dirty="0"/>
          </a:p>
        </p:txBody>
      </p:sp>
      <p:sp>
        <p:nvSpPr>
          <p:cNvPr id="13" name="Text 3"/>
          <p:cNvSpPr/>
          <p:nvPr/>
        </p:nvSpPr>
        <p:spPr>
          <a:xfrm>
            <a:off x="1481328" y="3465576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Validation: Prevents duplicate board names.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1481328" y="3950208"/>
            <a:ext cx="5532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Auto-generation: Unique IDs using timestamp + random string.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1481328" y="4754880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Metadata: Creation date tracking.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1481328" y="5239512"/>
            <a:ext cx="5532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Empty State: Shows helpful message when no boards exist.</a:t>
            </a:r>
            <a:endParaRPr lang="en-US" sz="1530" dirty="0"/>
          </a:p>
        </p:txBody>
      </p:sp>
      <p:sp>
        <p:nvSpPr>
          <p:cNvPr id="17" name="Text 7"/>
          <p:cNvSpPr/>
          <p:nvPr/>
        </p:nvSpPr>
        <p:spPr>
          <a:xfrm>
            <a:off x="7754112" y="299923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8"/>
          <p:cNvSpPr/>
          <p:nvPr/>
        </p:nvSpPr>
        <p:spPr>
          <a:xfrm>
            <a:off x="8211312" y="2990088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Board Operations</a:t>
            </a:r>
            <a:endParaRPr lang="en-US" sz="1920" dirty="0"/>
          </a:p>
        </p:txBody>
      </p:sp>
      <p:sp>
        <p:nvSpPr>
          <p:cNvPr id="19" name="Text 9"/>
          <p:cNvSpPr/>
          <p:nvPr/>
        </p:nvSpPr>
        <p:spPr>
          <a:xfrm>
            <a:off x="8211312" y="3465576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Add Folders: Create organizational sub-categories.</a:t>
            </a:r>
            <a:endParaRPr lang="en-US" sz="1530" dirty="0"/>
          </a:p>
        </p:txBody>
      </p:sp>
      <p:sp>
        <p:nvSpPr>
          <p:cNvPr id="20" name="Text 10"/>
          <p:cNvSpPr/>
          <p:nvPr/>
        </p:nvSpPr>
        <p:spPr>
          <a:xfrm>
            <a:off x="8211312" y="3950208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Delete Boards: Removes board and all contained data.</a:t>
            </a:r>
            <a:endParaRPr lang="en-US" sz="1530" dirty="0"/>
          </a:p>
        </p:txBody>
      </p:sp>
      <p:sp>
        <p:nvSpPr>
          <p:cNvPr id="21" name="Text 11"/>
          <p:cNvSpPr/>
          <p:nvPr/>
        </p:nvSpPr>
        <p:spPr>
          <a:xfrm>
            <a:off x="8211312" y="4443984"/>
            <a:ext cx="5532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Collapsible Interface: Expand/collapse for better organization.</a:t>
            </a:r>
            <a:endParaRPr lang="en-US" sz="1530" dirty="0"/>
          </a:p>
        </p:txBody>
      </p:sp>
      <p:sp>
        <p:nvSpPr>
          <p:cNvPr id="22" name="Text 12"/>
          <p:cNvSpPr/>
          <p:nvPr/>
        </p:nvSpPr>
        <p:spPr>
          <a:xfrm>
            <a:off x="8211312" y="523951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Statistics Display: Shows folder and task counts.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16936"/>
            <a:ext cx="6537960" cy="3017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2916936"/>
            <a:ext cx="6537960" cy="30175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0848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Folder Management System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14400" y="3145536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Folder Structure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914400" y="3621024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Nested Organization: Folders within boards.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914400" y="4105656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Task Containers: Folders hold individual tasks.</a:t>
            </a: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914400" y="4599432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Metadata Tracking: Creation dates and task counts.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14400" y="5084064"/>
            <a:ext cx="608990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Validation: Prevents duplicate folder names within same board.</a:t>
            </a: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7644384" y="3145536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Folder Operations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7644384" y="3621024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Add Tasks: Create tasks within specific folders.</a:t>
            </a:r>
            <a:endParaRPr lang="en-US" sz="1530" dirty="0"/>
          </a:p>
        </p:txBody>
      </p:sp>
      <p:sp>
        <p:nvSpPr>
          <p:cNvPr id="14" name="Text 8"/>
          <p:cNvSpPr/>
          <p:nvPr/>
        </p:nvSpPr>
        <p:spPr>
          <a:xfrm>
            <a:off x="7644384" y="4105656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Delete Folders: Removes folder and all tasks.</a:t>
            </a:r>
            <a:endParaRPr lang="en-US" sz="1530" dirty="0"/>
          </a:p>
        </p:txBody>
      </p:sp>
      <p:sp>
        <p:nvSpPr>
          <p:cNvPr id="15" name="Text 9"/>
          <p:cNvSpPr/>
          <p:nvPr/>
        </p:nvSpPr>
        <p:spPr>
          <a:xfrm>
            <a:off x="7644384" y="4599432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Auto-expand: Opens folder when new task is added.</a:t>
            </a:r>
            <a:endParaRPr lang="en-US" sz="1530" dirty="0"/>
          </a:p>
        </p:txBody>
      </p:sp>
      <p:sp>
        <p:nvSpPr>
          <p:cNvPr id="16" name="Text 10"/>
          <p:cNvSpPr/>
          <p:nvPr/>
        </p:nvSpPr>
        <p:spPr>
          <a:xfrm>
            <a:off x="7644384" y="5084064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Empty State: Shows helpful message when no tasks exist.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837944"/>
            <a:ext cx="4270248" cy="5184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1837944"/>
            <a:ext cx="4270248" cy="51846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352" y="1837944"/>
            <a:ext cx="4270248" cy="51846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2029968"/>
            <a:ext cx="3291840" cy="47914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032" y="2029968"/>
            <a:ext cx="3291840" cy="479145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592" y="2029968"/>
            <a:ext cx="3291840" cy="479145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2011680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528" y="2011680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7232" y="2011680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9875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Task Management System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1024128" y="20482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1481328" y="2029968"/>
            <a:ext cx="32918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Task Creation Process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1481328" y="2514600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Form Validation: Ensures all required fields are filled.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1481328" y="3310128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Date Validation: Prevents past due dates.</a:t>
            </a:r>
            <a:endParaRPr lang="en-US" sz="1530" dirty="0"/>
          </a:p>
        </p:txBody>
      </p:sp>
      <p:sp>
        <p:nvSpPr>
          <p:cNvPr id="18" name="Text 5"/>
          <p:cNvSpPr/>
          <p:nvPr/>
        </p:nvSpPr>
        <p:spPr>
          <a:xfrm>
            <a:off x="1481328" y="4105656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Time Validation: Ensures start time is before due time.</a:t>
            </a:r>
            <a:endParaRPr lang="en-US" sz="1530" dirty="0"/>
          </a:p>
        </p:txBody>
      </p:sp>
      <p:sp>
        <p:nvSpPr>
          <p:cNvPr id="19" name="Text 6"/>
          <p:cNvSpPr/>
          <p:nvPr/>
        </p:nvSpPr>
        <p:spPr>
          <a:xfrm>
            <a:off x="1481328" y="4910328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Duplicate Prevention: Checks for existing task names.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5513832" y="20482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1481328" y="5705856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Auto-assignment: Sets default status to "Pending".</a:t>
            </a:r>
            <a:endParaRPr lang="en-US" sz="1530" dirty="0"/>
          </a:p>
        </p:txBody>
      </p:sp>
      <p:sp>
        <p:nvSpPr>
          <p:cNvPr id="22" name="Text 9"/>
          <p:cNvSpPr/>
          <p:nvPr/>
        </p:nvSpPr>
        <p:spPr>
          <a:xfrm>
            <a:off x="5971032" y="2029968"/>
            <a:ext cx="32918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Task Properties</a:t>
            </a:r>
            <a:endParaRPr lang="en-US" sz="1920" dirty="0"/>
          </a:p>
        </p:txBody>
      </p:sp>
      <p:sp>
        <p:nvSpPr>
          <p:cNvPr id="23" name="Text 10"/>
          <p:cNvSpPr/>
          <p:nvPr/>
        </p:nvSpPr>
        <p:spPr>
          <a:xfrm>
            <a:off x="5971032" y="2514600"/>
            <a:ext cx="329184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Title: Task name (required).</a:t>
            </a:r>
            <a:endParaRPr lang="en-US" sz="1530" dirty="0"/>
          </a:p>
        </p:txBody>
      </p:sp>
      <p:sp>
        <p:nvSpPr>
          <p:cNvPr id="24" name="Text 11"/>
          <p:cNvSpPr/>
          <p:nvPr/>
        </p:nvSpPr>
        <p:spPr>
          <a:xfrm>
            <a:off x="5971032" y="2999232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Priority: Low, Medium, High, Urgent (color-coded).</a:t>
            </a:r>
            <a:endParaRPr lang="en-US" sz="1530" dirty="0"/>
          </a:p>
        </p:txBody>
      </p:sp>
      <p:sp>
        <p:nvSpPr>
          <p:cNvPr id="25" name="Text 12"/>
          <p:cNvSpPr/>
          <p:nvPr/>
        </p:nvSpPr>
        <p:spPr>
          <a:xfrm>
            <a:off x="5971032" y="3794760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Status: Pending, Active, Completed (interactive buttons).</a:t>
            </a:r>
            <a:endParaRPr lang="en-US" sz="1530" dirty="0"/>
          </a:p>
        </p:txBody>
      </p:sp>
      <p:sp>
        <p:nvSpPr>
          <p:cNvPr id="26" name="Text 13"/>
          <p:cNvSpPr/>
          <p:nvPr/>
        </p:nvSpPr>
        <p:spPr>
          <a:xfrm>
            <a:off x="5971032" y="4599432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Dates: Start and due dates with time.</a:t>
            </a:r>
            <a:endParaRPr lang="en-US" sz="1530" dirty="0"/>
          </a:p>
        </p:txBody>
      </p:sp>
      <p:sp>
        <p:nvSpPr>
          <p:cNvPr id="27" name="Text 14"/>
          <p:cNvSpPr/>
          <p:nvPr/>
        </p:nvSpPr>
        <p:spPr>
          <a:xfrm>
            <a:off x="5971032" y="5394960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Description: Optional detailed description.</a:t>
            </a:r>
            <a:endParaRPr lang="en-US" sz="1530" dirty="0"/>
          </a:p>
        </p:txBody>
      </p:sp>
      <p:sp>
        <p:nvSpPr>
          <p:cNvPr id="28" name="Text 15"/>
          <p:cNvSpPr/>
          <p:nvPr/>
        </p:nvSpPr>
        <p:spPr>
          <a:xfrm>
            <a:off x="5971032" y="6199632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Edit Tracking: Count of edits and last edit date.</a:t>
            </a:r>
            <a:endParaRPr lang="en-US" sz="1530" dirty="0"/>
          </a:p>
        </p:txBody>
      </p:sp>
      <p:sp>
        <p:nvSpPr>
          <p:cNvPr id="29" name="Text 16"/>
          <p:cNvSpPr/>
          <p:nvPr/>
        </p:nvSpPr>
        <p:spPr>
          <a:xfrm>
            <a:off x="9994392" y="20482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30" name="Text 17"/>
          <p:cNvSpPr/>
          <p:nvPr/>
        </p:nvSpPr>
        <p:spPr>
          <a:xfrm>
            <a:off x="10451592" y="2029968"/>
            <a:ext cx="32918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Task Operations</a:t>
            </a:r>
            <a:endParaRPr lang="en-US" sz="1920" dirty="0"/>
          </a:p>
        </p:txBody>
      </p:sp>
      <p:sp>
        <p:nvSpPr>
          <p:cNvPr id="31" name="Text 18"/>
          <p:cNvSpPr/>
          <p:nvPr/>
        </p:nvSpPr>
        <p:spPr>
          <a:xfrm>
            <a:off x="10451592" y="2514600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Edit Tasks: Modify task details (limited to 3 edits).</a:t>
            </a:r>
            <a:endParaRPr lang="en-US" sz="1530" dirty="0"/>
          </a:p>
        </p:txBody>
      </p:sp>
      <p:sp>
        <p:nvSpPr>
          <p:cNvPr id="32" name="Text 19"/>
          <p:cNvSpPr/>
          <p:nvPr/>
        </p:nvSpPr>
        <p:spPr>
          <a:xfrm>
            <a:off x="10451592" y="3310128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Delete Tasks: Remove tasks permanently.</a:t>
            </a:r>
            <a:endParaRPr lang="en-US" sz="1530" dirty="0"/>
          </a:p>
        </p:txBody>
      </p:sp>
      <p:sp>
        <p:nvSpPr>
          <p:cNvPr id="33" name="Text 20"/>
          <p:cNvSpPr/>
          <p:nvPr/>
        </p:nvSpPr>
        <p:spPr>
          <a:xfrm>
            <a:off x="10451592" y="4105656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Status Changes: Update task progress.</a:t>
            </a:r>
            <a:endParaRPr lang="en-US" sz="1530" dirty="0"/>
          </a:p>
        </p:txBody>
      </p:sp>
      <p:sp>
        <p:nvSpPr>
          <p:cNvPr id="34" name="Text 21"/>
          <p:cNvSpPr/>
          <p:nvPr/>
        </p:nvSpPr>
        <p:spPr>
          <a:xfrm>
            <a:off x="10451592" y="4910328"/>
            <a:ext cx="329184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Countdown Display: Real-time deadline tracking.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65376"/>
            <a:ext cx="8293608" cy="2706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764024"/>
            <a:ext cx="8293608" cy="222199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04241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Priority System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14400" y="209397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Priority Levels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914400" y="2569464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Low Priority (Green): Non-urgent tasks.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914400" y="3063240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Medium Priority (Orange): Standard tasks.</a:t>
            </a: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914400" y="3547872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High Priority (Red): Important tasks.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14400" y="4032504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Urgent Priority (Purple): Critical tasks.</a:t>
            </a: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914400" y="4992624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Visual Indicators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14400" y="5468112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Color-coded Borders: Left border indicates priority.</a:t>
            </a:r>
            <a:endParaRPr lang="en-US" sz="1530" dirty="0"/>
          </a:p>
        </p:txBody>
      </p:sp>
      <p:sp>
        <p:nvSpPr>
          <p:cNvPr id="14" name="Text 8"/>
          <p:cNvSpPr/>
          <p:nvPr/>
        </p:nvSpPr>
        <p:spPr>
          <a:xfrm>
            <a:off x="914400" y="5961888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Priority Badges: Styled priority labels.</a:t>
            </a:r>
            <a:endParaRPr lang="en-US" sz="1530" dirty="0"/>
          </a:p>
        </p:txBody>
      </p:sp>
      <p:sp>
        <p:nvSpPr>
          <p:cNvPr id="15" name="Text 9"/>
          <p:cNvSpPr/>
          <p:nvPr/>
        </p:nvSpPr>
        <p:spPr>
          <a:xfrm>
            <a:off x="914400" y="6446520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Sorting: Tasks sorted by priority (highest first).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507992"/>
            <a:ext cx="6510528" cy="21579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507992"/>
            <a:ext cx="6510528" cy="21579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4700016"/>
            <a:ext cx="5532120" cy="17739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4700016"/>
            <a:ext cx="5532120" cy="17739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4681728"/>
            <a:ext cx="420624" cy="4206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952" y="4681728"/>
            <a:ext cx="420624" cy="4206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365760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Status Management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1024128" y="471830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1481328" y="4700016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Status Types</a:t>
            </a:r>
            <a:endParaRPr lang="en-US" sz="1920" dirty="0"/>
          </a:p>
        </p:txBody>
      </p:sp>
      <p:sp>
        <p:nvSpPr>
          <p:cNvPr id="13" name="Text 3"/>
          <p:cNvSpPr/>
          <p:nvPr/>
        </p:nvSpPr>
        <p:spPr>
          <a:xfrm>
            <a:off x="1481328" y="5184648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Pending: New tasks awaiting action.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1481328" y="5669280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Active: Tasks currently being worked on.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1481328" y="615391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Completed: Finished tasks.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7754112" y="471830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7" name="Text 7"/>
          <p:cNvSpPr/>
          <p:nvPr/>
        </p:nvSpPr>
        <p:spPr>
          <a:xfrm>
            <a:off x="8211312" y="4700016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Status Features</a:t>
            </a:r>
            <a:endParaRPr lang="en-US" sz="1920" dirty="0"/>
          </a:p>
        </p:txBody>
      </p:sp>
      <p:sp>
        <p:nvSpPr>
          <p:cNvPr id="18" name="Text 8"/>
          <p:cNvSpPr/>
          <p:nvPr/>
        </p:nvSpPr>
        <p:spPr>
          <a:xfrm>
            <a:off x="8211312" y="5184648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Interactive Buttons: Click to change status.</a:t>
            </a:r>
            <a:endParaRPr lang="en-US" sz="1530" dirty="0"/>
          </a:p>
        </p:txBody>
      </p:sp>
      <p:sp>
        <p:nvSpPr>
          <p:cNvPr id="19" name="Text 9"/>
          <p:cNvSpPr/>
          <p:nvPr/>
        </p:nvSpPr>
        <p:spPr>
          <a:xfrm>
            <a:off x="8211312" y="5669280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Visual Feedback: Active status highlighted.</a:t>
            </a:r>
            <a:endParaRPr lang="en-US" sz="1530" dirty="0"/>
          </a:p>
        </p:txBody>
      </p:sp>
      <p:sp>
        <p:nvSpPr>
          <p:cNvPr id="20" name="Text 10"/>
          <p:cNvSpPr/>
          <p:nvPr/>
        </p:nvSpPr>
        <p:spPr>
          <a:xfrm>
            <a:off x="8211312" y="615391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Progress Tracking: Monitor task completion.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157216"/>
            <a:ext cx="3172968" cy="15544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92" y="5157216"/>
            <a:ext cx="3172968" cy="15544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5157216"/>
            <a:ext cx="3172968" cy="15544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776" y="5157216"/>
            <a:ext cx="3172968" cy="155448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36210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Countdown System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685800" y="4453128"/>
            <a:ext cx="1326794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07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Real-time Updates</a:t>
            </a:r>
            <a:endParaRPr lang="en-US" sz="3070" dirty="0"/>
          </a:p>
        </p:txBody>
      </p:sp>
      <p:sp>
        <p:nvSpPr>
          <p:cNvPr id="10" name="Text 2"/>
          <p:cNvSpPr/>
          <p:nvPr/>
        </p:nvSpPr>
        <p:spPr>
          <a:xfrm>
            <a:off x="914400" y="5385816"/>
            <a:ext cx="27249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Live Countdown</a:t>
            </a:r>
            <a:endParaRPr lang="en-US" sz="1920" dirty="0"/>
          </a:p>
        </p:txBody>
      </p:sp>
      <p:sp>
        <p:nvSpPr>
          <p:cNvPr id="11" name="Text 3"/>
          <p:cNvSpPr/>
          <p:nvPr/>
        </p:nvSpPr>
        <p:spPr>
          <a:xfrm>
            <a:off x="914400" y="5861304"/>
            <a:ext cx="272491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Updates every second.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4279392" y="5385816"/>
            <a:ext cx="27249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Multiple Formats</a:t>
            </a:r>
            <a:endParaRPr lang="en-US" sz="1920" dirty="0"/>
          </a:p>
        </p:txBody>
      </p:sp>
      <p:sp>
        <p:nvSpPr>
          <p:cNvPr id="13" name="Text 5"/>
          <p:cNvSpPr/>
          <p:nvPr/>
        </p:nvSpPr>
        <p:spPr>
          <a:xfrm>
            <a:off x="4279392" y="5861304"/>
            <a:ext cx="272491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Days, hours, minutes, seconds.</a:t>
            </a:r>
            <a:endParaRPr lang="en-US" sz="1530" dirty="0"/>
          </a:p>
        </p:txBody>
      </p:sp>
      <p:sp>
        <p:nvSpPr>
          <p:cNvPr id="14" name="Text 6"/>
          <p:cNvSpPr/>
          <p:nvPr/>
        </p:nvSpPr>
        <p:spPr>
          <a:xfrm>
            <a:off x="7644384" y="5385816"/>
            <a:ext cx="27249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Overdue Detection</a:t>
            </a:r>
            <a:endParaRPr lang="en-US" sz="1920" dirty="0"/>
          </a:p>
        </p:txBody>
      </p:sp>
      <p:sp>
        <p:nvSpPr>
          <p:cNvPr id="15" name="Text 7"/>
          <p:cNvSpPr/>
          <p:nvPr/>
        </p:nvSpPr>
        <p:spPr>
          <a:xfrm>
            <a:off x="7644384" y="5861304"/>
            <a:ext cx="272491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Shows overdue time when past deadline.</a:t>
            </a:r>
            <a:endParaRPr lang="en-US" sz="1530" dirty="0"/>
          </a:p>
        </p:txBody>
      </p:sp>
      <p:sp>
        <p:nvSpPr>
          <p:cNvPr id="16" name="Text 8"/>
          <p:cNvSpPr/>
          <p:nvPr/>
        </p:nvSpPr>
        <p:spPr>
          <a:xfrm>
            <a:off x="11009376" y="5385816"/>
            <a:ext cx="27249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Urgency Indicators</a:t>
            </a:r>
            <a:endParaRPr lang="en-US" sz="1920" dirty="0"/>
          </a:p>
        </p:txBody>
      </p:sp>
      <p:sp>
        <p:nvSpPr>
          <p:cNvPr id="17" name="Text 9"/>
          <p:cNvSpPr/>
          <p:nvPr/>
        </p:nvSpPr>
        <p:spPr>
          <a:xfrm>
            <a:off x="11009376" y="5861304"/>
            <a:ext cx="272491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Visual warnings for approaching deadlines.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65376"/>
            <a:ext cx="8293608" cy="2706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764024"/>
            <a:ext cx="8293608" cy="222199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04241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Edit Limit System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14400" y="209397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Edit Restrictions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914400" y="2569464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Maximum Edits: 3 edits per task.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914400" y="3063240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Edit Counter: Tracks number of edits made.</a:t>
            </a: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914400" y="3547872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Visual Feedback: Shows remaining edits.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14400" y="4032504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Disabled State: Edit button disabled after limit reached.</a:t>
            </a: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914400" y="4992624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Edit Tracking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14400" y="5468112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Edit Count: Incremented with each save.</a:t>
            </a:r>
            <a:endParaRPr lang="en-US" sz="1530" dirty="0"/>
          </a:p>
        </p:txBody>
      </p:sp>
      <p:sp>
        <p:nvSpPr>
          <p:cNvPr id="14" name="Text 8"/>
          <p:cNvSpPr/>
          <p:nvPr/>
        </p:nvSpPr>
        <p:spPr>
          <a:xfrm>
            <a:off x="914400" y="5961888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Last Edited: Timestamp of last modification.</a:t>
            </a:r>
            <a:endParaRPr lang="en-US" sz="1530" dirty="0"/>
          </a:p>
        </p:txBody>
      </p:sp>
      <p:sp>
        <p:nvSpPr>
          <p:cNvPr id="15" name="Text 9"/>
          <p:cNvSpPr/>
          <p:nvPr/>
        </p:nvSpPr>
        <p:spPr>
          <a:xfrm>
            <a:off x="914400" y="6446520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Validation: Prevents saving when limit reached.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05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SEARCH FUNCTIONALITY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 OVERVIEW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2770632"/>
            <a:ext cx="4050792" cy="15544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4526280"/>
            <a:ext cx="4050792" cy="15544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2770632"/>
            <a:ext cx="4050792" cy="15544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4526280"/>
            <a:ext cx="4050792" cy="155448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194767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Search Types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888736" y="2999232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All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5888736" y="3474720"/>
            <a:ext cx="360273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Searches across boards, folders, and tasks.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5888736" y="4745736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Folders</a:t>
            </a:r>
            <a:endParaRPr lang="en-US" sz="1920" dirty="0"/>
          </a:p>
        </p:txBody>
      </p:sp>
      <p:sp>
        <p:nvSpPr>
          <p:cNvPr id="12" name="Text 4"/>
          <p:cNvSpPr/>
          <p:nvPr/>
        </p:nvSpPr>
        <p:spPr>
          <a:xfrm>
            <a:off x="5888736" y="5230368"/>
            <a:ext cx="36027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Searches only folder names.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10131552" y="2999232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Boards</a:t>
            </a:r>
            <a:endParaRPr lang="en-US" sz="1920" dirty="0"/>
          </a:p>
        </p:txBody>
      </p:sp>
      <p:sp>
        <p:nvSpPr>
          <p:cNvPr id="14" name="Text 6"/>
          <p:cNvSpPr/>
          <p:nvPr/>
        </p:nvSpPr>
        <p:spPr>
          <a:xfrm>
            <a:off x="10131552" y="3474720"/>
            <a:ext cx="36027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Searches only board names.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10131552" y="4745736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Tasks</a:t>
            </a:r>
            <a:endParaRPr lang="en-US" sz="1920" dirty="0"/>
          </a:p>
        </p:txBody>
      </p:sp>
      <p:sp>
        <p:nvSpPr>
          <p:cNvPr id="16" name="Text 8"/>
          <p:cNvSpPr/>
          <p:nvPr/>
        </p:nvSpPr>
        <p:spPr>
          <a:xfrm>
            <a:off x="10131552" y="5230368"/>
            <a:ext cx="360273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Searches task titles, descriptions, priorities, and statuses.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2816352"/>
            <a:ext cx="4023360" cy="14996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4535424"/>
            <a:ext cx="4023360" cy="14996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40" y="2816352"/>
            <a:ext cx="4023360" cy="14996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40" y="4535424"/>
            <a:ext cx="4023360" cy="14996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3017520"/>
            <a:ext cx="3044952" cy="11064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4736592"/>
            <a:ext cx="3044952" cy="11064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0" y="3017520"/>
            <a:ext cx="3044952" cy="11064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0" y="4736592"/>
            <a:ext cx="3044952" cy="11064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2999232"/>
            <a:ext cx="420624" cy="42062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4718304"/>
            <a:ext cx="420624" cy="42062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4976" y="2999232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4976" y="4718304"/>
            <a:ext cx="420624" cy="42062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5660136" y="197510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Search Features</a:t>
            </a:r>
            <a:endParaRPr lang="en-US" sz="3840" dirty="0"/>
          </a:p>
        </p:txBody>
      </p:sp>
      <p:sp>
        <p:nvSpPr>
          <p:cNvPr id="17" name="Text 1"/>
          <p:cNvSpPr/>
          <p:nvPr/>
        </p:nvSpPr>
        <p:spPr>
          <a:xfrm>
            <a:off x="5998464" y="30266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8" name="Text 2"/>
          <p:cNvSpPr/>
          <p:nvPr/>
        </p:nvSpPr>
        <p:spPr>
          <a:xfrm>
            <a:off x="6455664" y="3017520"/>
            <a:ext cx="30449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Real-time Search</a:t>
            </a:r>
            <a:endParaRPr lang="en-US" sz="1920" dirty="0"/>
          </a:p>
        </p:txBody>
      </p:sp>
      <p:sp>
        <p:nvSpPr>
          <p:cNvPr id="19" name="Text 3"/>
          <p:cNvSpPr/>
          <p:nvPr/>
        </p:nvSpPr>
        <p:spPr>
          <a:xfrm>
            <a:off x="6455664" y="3493008"/>
            <a:ext cx="30449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Results update as you type.</a:t>
            </a:r>
            <a:endParaRPr lang="en-US" sz="1530" dirty="0"/>
          </a:p>
        </p:txBody>
      </p:sp>
      <p:sp>
        <p:nvSpPr>
          <p:cNvPr id="20" name="Text 4"/>
          <p:cNvSpPr/>
          <p:nvPr/>
        </p:nvSpPr>
        <p:spPr>
          <a:xfrm>
            <a:off x="5998464" y="474573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5"/>
          <p:cNvSpPr/>
          <p:nvPr/>
        </p:nvSpPr>
        <p:spPr>
          <a:xfrm>
            <a:off x="6455664" y="4736592"/>
            <a:ext cx="30449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Auto-expand</a:t>
            </a:r>
            <a:endParaRPr lang="en-US" sz="1920" dirty="0"/>
          </a:p>
        </p:txBody>
      </p:sp>
      <p:sp>
        <p:nvSpPr>
          <p:cNvPr id="22" name="Text 6"/>
          <p:cNvSpPr/>
          <p:nvPr/>
        </p:nvSpPr>
        <p:spPr>
          <a:xfrm>
            <a:off x="6455664" y="5212080"/>
            <a:ext cx="304495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Relevant boards/folders automatically open.</a:t>
            </a:r>
            <a:endParaRPr lang="en-US" sz="1530" dirty="0"/>
          </a:p>
        </p:txBody>
      </p:sp>
      <p:sp>
        <p:nvSpPr>
          <p:cNvPr id="23" name="Text 7"/>
          <p:cNvSpPr/>
          <p:nvPr/>
        </p:nvSpPr>
        <p:spPr>
          <a:xfrm>
            <a:off x="10241280" y="30266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4" name="Text 8"/>
          <p:cNvSpPr/>
          <p:nvPr/>
        </p:nvSpPr>
        <p:spPr>
          <a:xfrm>
            <a:off x="10698480" y="3017520"/>
            <a:ext cx="30449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Highlighting</a:t>
            </a:r>
            <a:endParaRPr lang="en-US" sz="1920" dirty="0"/>
          </a:p>
        </p:txBody>
      </p:sp>
      <p:sp>
        <p:nvSpPr>
          <p:cNvPr id="25" name="Text 9"/>
          <p:cNvSpPr/>
          <p:nvPr/>
        </p:nvSpPr>
        <p:spPr>
          <a:xfrm>
            <a:off x="10698480" y="3493008"/>
            <a:ext cx="304495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Search terms highlighted in results.</a:t>
            </a:r>
            <a:endParaRPr lang="en-US" sz="1530" dirty="0"/>
          </a:p>
        </p:txBody>
      </p:sp>
      <p:sp>
        <p:nvSpPr>
          <p:cNvPr id="26" name="Text 10"/>
          <p:cNvSpPr/>
          <p:nvPr/>
        </p:nvSpPr>
        <p:spPr>
          <a:xfrm>
            <a:off x="10241280" y="474573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27" name="Text 11"/>
          <p:cNvSpPr/>
          <p:nvPr/>
        </p:nvSpPr>
        <p:spPr>
          <a:xfrm>
            <a:off x="10698480" y="4736592"/>
            <a:ext cx="30449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Clear Search</a:t>
            </a:r>
            <a:endParaRPr lang="en-US" sz="1920" dirty="0"/>
          </a:p>
        </p:txBody>
      </p:sp>
      <p:sp>
        <p:nvSpPr>
          <p:cNvPr id="28" name="Text 12"/>
          <p:cNvSpPr/>
          <p:nvPr/>
        </p:nvSpPr>
        <p:spPr>
          <a:xfrm>
            <a:off x="10698480" y="5212080"/>
            <a:ext cx="304495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Easy way to reset search and view all items.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06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PERSISTENCE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090672"/>
            <a:ext cx="4050792" cy="12435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4526280"/>
            <a:ext cx="4050792" cy="12435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3090672"/>
            <a:ext cx="4050792" cy="12435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4526280"/>
            <a:ext cx="4050792" cy="124358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225856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Operations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888736" y="3310128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Save Data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5888736" y="3794760"/>
            <a:ext cx="36027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saveData(userId, data).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5888736" y="4745736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Clear Data</a:t>
            </a:r>
            <a:endParaRPr lang="en-US" sz="1920" dirty="0"/>
          </a:p>
        </p:txBody>
      </p:sp>
      <p:sp>
        <p:nvSpPr>
          <p:cNvPr id="12" name="Text 4"/>
          <p:cNvSpPr/>
          <p:nvPr/>
        </p:nvSpPr>
        <p:spPr>
          <a:xfrm>
            <a:off x="5888736" y="5230368"/>
            <a:ext cx="36027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Automatic on logout.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10131552" y="3310128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Load Data</a:t>
            </a:r>
            <a:endParaRPr lang="en-US" sz="1920" dirty="0"/>
          </a:p>
        </p:txBody>
      </p:sp>
      <p:sp>
        <p:nvSpPr>
          <p:cNvPr id="14" name="Text 6"/>
          <p:cNvSpPr/>
          <p:nvPr/>
        </p:nvSpPr>
        <p:spPr>
          <a:xfrm>
            <a:off x="10131552" y="3794760"/>
            <a:ext cx="36027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loadData(userId).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10131552" y="4745736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Error Recovery</a:t>
            </a:r>
            <a:endParaRPr lang="en-US" sz="1920" dirty="0"/>
          </a:p>
        </p:txBody>
      </p:sp>
      <p:sp>
        <p:nvSpPr>
          <p:cNvPr id="16" name="Text 8"/>
          <p:cNvSpPr/>
          <p:nvPr/>
        </p:nvSpPr>
        <p:spPr>
          <a:xfrm>
            <a:off x="10131552" y="5230368"/>
            <a:ext cx="36027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Fallback to empty data structure.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07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RESPONSIVE DESIGN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50592"/>
            <a:ext cx="4297680" cy="39593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450592"/>
            <a:ext cx="4297680" cy="39593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2450592"/>
            <a:ext cx="4297680" cy="395935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6184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RESPONSIVE DESIGN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914400" y="26700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Breakpoint Strategy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914400" y="3154680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Desktop: 1024px and above.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914400" y="3639312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Tablet: 768px to 1023px.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914400" y="4133088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Mobile: 576px to 767px.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914400" y="4617720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Small Mobile: 375px to 575px.</a:t>
            </a:r>
            <a:endParaRPr lang="en-US" sz="1530" dirty="0"/>
          </a:p>
        </p:txBody>
      </p:sp>
      <p:sp>
        <p:nvSpPr>
          <p:cNvPr id="13" name="Text 6"/>
          <p:cNvSpPr/>
          <p:nvPr/>
        </p:nvSpPr>
        <p:spPr>
          <a:xfrm>
            <a:off x="914400" y="5102352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Ultra Small: 320px to 374px.</a:t>
            </a:r>
            <a:endParaRPr lang="en-US" sz="1530" dirty="0"/>
          </a:p>
        </p:txBody>
      </p:sp>
      <p:sp>
        <p:nvSpPr>
          <p:cNvPr id="14" name="Text 7"/>
          <p:cNvSpPr/>
          <p:nvPr/>
        </p:nvSpPr>
        <p:spPr>
          <a:xfrm>
            <a:off x="5394960" y="26700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Responsive Features</a:t>
            </a:r>
            <a:endParaRPr lang="en-US" sz="1920" dirty="0"/>
          </a:p>
        </p:txBody>
      </p:sp>
      <p:sp>
        <p:nvSpPr>
          <p:cNvPr id="15" name="Text 8"/>
          <p:cNvSpPr/>
          <p:nvPr/>
        </p:nvSpPr>
        <p:spPr>
          <a:xfrm>
            <a:off x="5394960" y="31546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Flexible Layouts: Bootstrap grid system.</a:t>
            </a:r>
            <a:endParaRPr lang="en-US" sz="1530" dirty="0"/>
          </a:p>
        </p:txBody>
      </p:sp>
      <p:sp>
        <p:nvSpPr>
          <p:cNvPr id="16" name="Text 9"/>
          <p:cNvSpPr/>
          <p:nvPr/>
        </p:nvSpPr>
        <p:spPr>
          <a:xfrm>
            <a:off x="5394960" y="3950208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Touch-friendly: Minimum 44px touch targets.</a:t>
            </a:r>
            <a:endParaRPr lang="en-US" sz="1530" dirty="0"/>
          </a:p>
        </p:txBody>
      </p:sp>
      <p:sp>
        <p:nvSpPr>
          <p:cNvPr id="17" name="Text 10"/>
          <p:cNvSpPr/>
          <p:nvPr/>
        </p:nvSpPr>
        <p:spPr>
          <a:xfrm>
            <a:off x="5394960" y="47548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Readable Text: Appropriate font sizes for each screen.</a:t>
            </a:r>
            <a:endParaRPr lang="en-US" sz="1530" dirty="0"/>
          </a:p>
        </p:txBody>
      </p:sp>
      <p:sp>
        <p:nvSpPr>
          <p:cNvPr id="18" name="Text 11"/>
          <p:cNvSpPr/>
          <p:nvPr/>
        </p:nvSpPr>
        <p:spPr>
          <a:xfrm>
            <a:off x="5394960" y="5550408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Optimized Navigation: Collapsible menus and simplified layouts.</a:t>
            </a:r>
            <a:endParaRPr lang="en-US" sz="1530" dirty="0"/>
          </a:p>
        </p:txBody>
      </p:sp>
      <p:sp>
        <p:nvSpPr>
          <p:cNvPr id="19" name="Text 12"/>
          <p:cNvSpPr/>
          <p:nvPr/>
        </p:nvSpPr>
        <p:spPr>
          <a:xfrm>
            <a:off x="9884664" y="26700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Mobile Optimizations</a:t>
            </a:r>
            <a:endParaRPr lang="en-US" sz="1920" dirty="0"/>
          </a:p>
        </p:txBody>
      </p:sp>
      <p:sp>
        <p:nvSpPr>
          <p:cNvPr id="20" name="Text 13"/>
          <p:cNvSpPr/>
          <p:nvPr/>
        </p:nvSpPr>
        <p:spPr>
          <a:xfrm>
            <a:off x="9884664" y="31546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Touch Targets: Minimum 44px for buttons.</a:t>
            </a:r>
            <a:endParaRPr lang="en-US" sz="1530" dirty="0"/>
          </a:p>
        </p:txBody>
      </p:sp>
      <p:sp>
        <p:nvSpPr>
          <p:cNvPr id="21" name="Text 14"/>
          <p:cNvSpPr/>
          <p:nvPr/>
        </p:nvSpPr>
        <p:spPr>
          <a:xfrm>
            <a:off x="9884664" y="3950208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Simplified Actions: Stacked buttons on small screens.</a:t>
            </a:r>
            <a:endParaRPr lang="en-US" sz="1530" dirty="0"/>
          </a:p>
        </p:txBody>
      </p:sp>
      <p:sp>
        <p:nvSpPr>
          <p:cNvPr id="22" name="Text 15"/>
          <p:cNvSpPr/>
          <p:nvPr/>
        </p:nvSpPr>
        <p:spPr>
          <a:xfrm>
            <a:off x="9884664" y="47548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Optimized Modals: Full-width modals on mobile.</a:t>
            </a:r>
            <a:endParaRPr lang="en-US" sz="1530" dirty="0"/>
          </a:p>
        </p:txBody>
      </p:sp>
      <p:sp>
        <p:nvSpPr>
          <p:cNvPr id="23" name="Text 16"/>
          <p:cNvSpPr/>
          <p:nvPr/>
        </p:nvSpPr>
        <p:spPr>
          <a:xfrm>
            <a:off x="9884664" y="5550408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Improved Spacing: Better padding and margins.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08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EXPERIENCE FEATURES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45920"/>
            <a:ext cx="6547104" cy="2880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700016"/>
            <a:ext cx="6547104" cy="24414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40" y="1645920"/>
            <a:ext cx="6547104" cy="2880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640" y="4700016"/>
            <a:ext cx="6547104" cy="244144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905256"/>
            <a:ext cx="13267944" cy="5577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310"/>
              </a:lnSpc>
              <a:buNone/>
            </a:pPr>
            <a:r>
              <a:rPr lang="en-US" sz="345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EXPERIENCE FEATURES</a:t>
            </a:r>
            <a:endParaRPr lang="en-US" sz="3450" dirty="0"/>
          </a:p>
        </p:txBody>
      </p:sp>
      <p:sp>
        <p:nvSpPr>
          <p:cNvPr id="9" name="Text 1"/>
          <p:cNvSpPr/>
          <p:nvPr/>
        </p:nvSpPr>
        <p:spPr>
          <a:xfrm>
            <a:off x="896112" y="1856232"/>
            <a:ext cx="6135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Notifications System</a:t>
            </a:r>
            <a:endParaRPr lang="en-US" sz="1720" dirty="0"/>
          </a:p>
        </p:txBody>
      </p:sp>
      <p:sp>
        <p:nvSpPr>
          <p:cNvPr id="10" name="Text 2"/>
          <p:cNvSpPr/>
          <p:nvPr/>
        </p:nvSpPr>
        <p:spPr>
          <a:xfrm>
            <a:off x="896112" y="2286000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Success Notifications: Green notifications for successful actions.</a:t>
            </a:r>
            <a:endParaRPr lang="en-US" sz="1380" dirty="0"/>
          </a:p>
        </p:txBody>
      </p:sp>
      <p:sp>
        <p:nvSpPr>
          <p:cNvPr id="11" name="Text 3"/>
          <p:cNvSpPr/>
          <p:nvPr/>
        </p:nvSpPr>
        <p:spPr>
          <a:xfrm>
            <a:off x="896112" y="2724912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Error Notifications: Red notifications for errors.</a:t>
            </a:r>
            <a:endParaRPr lang="en-US" sz="1380" dirty="0"/>
          </a:p>
        </p:txBody>
      </p:sp>
      <p:sp>
        <p:nvSpPr>
          <p:cNvPr id="12" name="Text 4"/>
          <p:cNvSpPr/>
          <p:nvPr/>
        </p:nvSpPr>
        <p:spPr>
          <a:xfrm>
            <a:off x="896112" y="3163824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Info Notifications: Blue notifications for information.</a:t>
            </a:r>
            <a:endParaRPr lang="en-US" sz="1380" dirty="0"/>
          </a:p>
        </p:txBody>
      </p:sp>
      <p:sp>
        <p:nvSpPr>
          <p:cNvPr id="13" name="Text 5"/>
          <p:cNvSpPr/>
          <p:nvPr/>
        </p:nvSpPr>
        <p:spPr>
          <a:xfrm>
            <a:off x="896112" y="3602736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Auto-dismiss: Notifications disappear after 3 seconds.</a:t>
            </a:r>
            <a:endParaRPr lang="en-US" sz="1380" dirty="0"/>
          </a:p>
        </p:txBody>
      </p:sp>
      <p:sp>
        <p:nvSpPr>
          <p:cNvPr id="14" name="Text 6"/>
          <p:cNvSpPr/>
          <p:nvPr/>
        </p:nvSpPr>
        <p:spPr>
          <a:xfrm>
            <a:off x="896112" y="4041648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Non-intrusive: Positioned in top-right corner.</a:t>
            </a:r>
            <a:endParaRPr lang="en-US" sz="1380" dirty="0"/>
          </a:p>
        </p:txBody>
      </p:sp>
      <p:sp>
        <p:nvSpPr>
          <p:cNvPr id="15" name="Text 7"/>
          <p:cNvSpPr/>
          <p:nvPr/>
        </p:nvSpPr>
        <p:spPr>
          <a:xfrm>
            <a:off x="896112" y="4910328"/>
            <a:ext cx="6135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Accessibility Features</a:t>
            </a:r>
            <a:endParaRPr lang="en-US" sz="1720" dirty="0"/>
          </a:p>
        </p:txBody>
      </p:sp>
      <p:sp>
        <p:nvSpPr>
          <p:cNvPr id="16" name="Text 8"/>
          <p:cNvSpPr/>
          <p:nvPr/>
        </p:nvSpPr>
        <p:spPr>
          <a:xfrm>
            <a:off x="896112" y="5340096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Keyboard Navigation: All functions accessible via keyboard.</a:t>
            </a:r>
            <a:endParaRPr lang="en-US" sz="1380" dirty="0"/>
          </a:p>
        </p:txBody>
      </p:sp>
      <p:sp>
        <p:nvSpPr>
          <p:cNvPr id="17" name="Text 9"/>
          <p:cNvSpPr/>
          <p:nvPr/>
        </p:nvSpPr>
        <p:spPr>
          <a:xfrm>
            <a:off x="896112" y="5779008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Screen Reader Support: Proper ARIA labels and semantic HTML.</a:t>
            </a:r>
            <a:endParaRPr lang="en-US" sz="1380" dirty="0"/>
          </a:p>
        </p:txBody>
      </p:sp>
      <p:sp>
        <p:nvSpPr>
          <p:cNvPr id="18" name="Text 10"/>
          <p:cNvSpPr/>
          <p:nvPr/>
        </p:nvSpPr>
        <p:spPr>
          <a:xfrm>
            <a:off x="896112" y="6217920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High Contrast: Clear color contrast for readability.</a:t>
            </a:r>
            <a:endParaRPr lang="en-US" sz="1380" dirty="0"/>
          </a:p>
        </p:txBody>
      </p:sp>
      <p:sp>
        <p:nvSpPr>
          <p:cNvPr id="19" name="Text 11"/>
          <p:cNvSpPr/>
          <p:nvPr/>
        </p:nvSpPr>
        <p:spPr>
          <a:xfrm>
            <a:off x="896112" y="6656832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Focus Indicators: Visible focus states for keyboard users.</a:t>
            </a:r>
            <a:endParaRPr lang="en-US" sz="1380" dirty="0"/>
          </a:p>
        </p:txBody>
      </p:sp>
      <p:sp>
        <p:nvSpPr>
          <p:cNvPr id="20" name="Text 12"/>
          <p:cNvSpPr/>
          <p:nvPr/>
        </p:nvSpPr>
        <p:spPr>
          <a:xfrm>
            <a:off x="7616952" y="1856232"/>
            <a:ext cx="6135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Animations and Transitions</a:t>
            </a:r>
            <a:endParaRPr lang="en-US" sz="1720" dirty="0"/>
          </a:p>
        </p:txBody>
      </p:sp>
      <p:sp>
        <p:nvSpPr>
          <p:cNvPr id="21" name="Text 13"/>
          <p:cNvSpPr/>
          <p:nvPr/>
        </p:nvSpPr>
        <p:spPr>
          <a:xfrm>
            <a:off x="7616952" y="2286000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Smooth Transitions: CSS transitions for all interactions.</a:t>
            </a:r>
            <a:endParaRPr lang="en-US" sz="1380" dirty="0"/>
          </a:p>
        </p:txBody>
      </p:sp>
      <p:sp>
        <p:nvSpPr>
          <p:cNvPr id="22" name="Text 14"/>
          <p:cNvSpPr/>
          <p:nvPr/>
        </p:nvSpPr>
        <p:spPr>
          <a:xfrm>
            <a:off x="7616952" y="2724912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Loading States: Visual feedback during operations.</a:t>
            </a:r>
            <a:endParaRPr lang="en-US" sz="1380" dirty="0"/>
          </a:p>
        </p:txBody>
      </p:sp>
      <p:sp>
        <p:nvSpPr>
          <p:cNvPr id="23" name="Text 15"/>
          <p:cNvSpPr/>
          <p:nvPr/>
        </p:nvSpPr>
        <p:spPr>
          <a:xfrm>
            <a:off x="7616952" y="3163824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Hover Effects: Interactive elements respond to mouse hover.</a:t>
            </a:r>
            <a:endParaRPr lang="en-US" sz="1380" dirty="0"/>
          </a:p>
        </p:txBody>
      </p:sp>
      <p:sp>
        <p:nvSpPr>
          <p:cNvPr id="24" name="Text 16"/>
          <p:cNvSpPr/>
          <p:nvPr/>
        </p:nvSpPr>
        <p:spPr>
          <a:xfrm>
            <a:off x="7616952" y="3602736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Slide Animations: Smooth expand/collapse animations.</a:t>
            </a:r>
            <a:endParaRPr lang="en-US" sz="1380" dirty="0"/>
          </a:p>
        </p:txBody>
      </p:sp>
      <p:sp>
        <p:nvSpPr>
          <p:cNvPr id="25" name="Text 17"/>
          <p:cNvSpPr/>
          <p:nvPr/>
        </p:nvSpPr>
        <p:spPr>
          <a:xfrm>
            <a:off x="7616952" y="4910328"/>
            <a:ext cx="6135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Profile System</a:t>
            </a:r>
            <a:endParaRPr lang="en-US" sz="1720" dirty="0"/>
          </a:p>
        </p:txBody>
      </p:sp>
      <p:sp>
        <p:nvSpPr>
          <p:cNvPr id="26" name="Text 18"/>
          <p:cNvSpPr/>
          <p:nvPr/>
        </p:nvSpPr>
        <p:spPr>
          <a:xfrm>
            <a:off x="7616952" y="5340096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Statistics Display: Shows total, completed, and pending tasks.</a:t>
            </a:r>
            <a:endParaRPr lang="en-US" sz="1380" dirty="0"/>
          </a:p>
        </p:txBody>
      </p:sp>
      <p:sp>
        <p:nvSpPr>
          <p:cNvPr id="27" name="Text 19"/>
          <p:cNvSpPr/>
          <p:nvPr/>
        </p:nvSpPr>
        <p:spPr>
          <a:xfrm>
            <a:off x="7616952" y="5779008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User Information: Displays username and join date.</a:t>
            </a:r>
            <a:endParaRPr lang="en-US" sz="1380" dirty="0"/>
          </a:p>
        </p:txBody>
      </p:sp>
      <p:sp>
        <p:nvSpPr>
          <p:cNvPr id="28" name="Text 20"/>
          <p:cNvSpPr/>
          <p:nvPr/>
        </p:nvSpPr>
        <p:spPr>
          <a:xfrm>
            <a:off x="7616952" y="6217920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Visual Profile: Avatar and user details.</a:t>
            </a:r>
            <a:endParaRPr lang="en-US" sz="1380" dirty="0"/>
          </a:p>
        </p:txBody>
      </p:sp>
      <p:sp>
        <p:nvSpPr>
          <p:cNvPr id="29" name="Text 21"/>
          <p:cNvSpPr/>
          <p:nvPr/>
        </p:nvSpPr>
        <p:spPr>
          <a:xfrm>
            <a:off x="7616952" y="6656832"/>
            <a:ext cx="61356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38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Modal Interface: Clean profile display.</a:t>
            </a:r>
            <a:endParaRPr lang="en-US" sz="13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39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 smtClean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09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TESTING AND QUALITY ASSURANCE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50592"/>
            <a:ext cx="4297680" cy="39593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450592"/>
            <a:ext cx="4297680" cy="39593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2450592"/>
            <a:ext cx="4297680" cy="395935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6184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TESTING AND QUALITY ASSURANCE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914400" y="26700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Browser Compatibility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914400" y="31546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Modern Browsers: Chrome, Firefox, Safari, Edge.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914400" y="3950208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Mobile Browsers: iOS Safari, Chrome Mobile.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914400" y="47548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Responsive Testing: All screen sizes tested.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914400" y="5550408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Feature Detection: Graceful degradation for older browsers.</a:t>
            </a:r>
            <a:endParaRPr lang="en-US" sz="1530" dirty="0"/>
          </a:p>
        </p:txBody>
      </p:sp>
      <p:sp>
        <p:nvSpPr>
          <p:cNvPr id="13" name="Text 6"/>
          <p:cNvSpPr/>
          <p:nvPr/>
        </p:nvSpPr>
        <p:spPr>
          <a:xfrm>
            <a:off x="5394960" y="26700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Testing Scenarios</a:t>
            </a:r>
            <a:endParaRPr lang="en-US" sz="1920" dirty="0"/>
          </a:p>
        </p:txBody>
      </p:sp>
      <p:sp>
        <p:nvSpPr>
          <p:cNvPr id="14" name="Text 7"/>
          <p:cNvSpPr/>
          <p:nvPr/>
        </p:nvSpPr>
        <p:spPr>
          <a:xfrm>
            <a:off x="5394960" y="31546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New User Flow: First-time user experience.</a:t>
            </a:r>
            <a:endParaRPr lang="en-US" sz="1530" dirty="0"/>
          </a:p>
        </p:txBody>
      </p:sp>
      <p:sp>
        <p:nvSpPr>
          <p:cNvPr id="15" name="Text 8"/>
          <p:cNvSpPr/>
          <p:nvPr/>
        </p:nvSpPr>
        <p:spPr>
          <a:xfrm>
            <a:off x="5394960" y="3950208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Power User Flow: Advanced feature usage.</a:t>
            </a:r>
            <a:endParaRPr lang="en-US" sz="1530" dirty="0"/>
          </a:p>
        </p:txBody>
      </p:sp>
      <p:sp>
        <p:nvSpPr>
          <p:cNvPr id="16" name="Text 9"/>
          <p:cNvSpPr/>
          <p:nvPr/>
        </p:nvSpPr>
        <p:spPr>
          <a:xfrm>
            <a:off x="5394960" y="4754880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Mobile Usage: Touch interface testing.</a:t>
            </a:r>
            <a:endParaRPr lang="en-US" sz="1530" dirty="0"/>
          </a:p>
        </p:txBody>
      </p:sp>
      <p:sp>
        <p:nvSpPr>
          <p:cNvPr id="17" name="Text 10"/>
          <p:cNvSpPr/>
          <p:nvPr/>
        </p:nvSpPr>
        <p:spPr>
          <a:xfrm>
            <a:off x="5394960" y="5239512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Data Management: Large dataset handling.</a:t>
            </a:r>
            <a:endParaRPr lang="en-US" sz="1530" dirty="0"/>
          </a:p>
        </p:txBody>
      </p:sp>
      <p:sp>
        <p:nvSpPr>
          <p:cNvPr id="18" name="Text 11"/>
          <p:cNvSpPr/>
          <p:nvPr/>
        </p:nvSpPr>
        <p:spPr>
          <a:xfrm>
            <a:off x="9884664" y="26700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Error Handling</a:t>
            </a:r>
            <a:endParaRPr lang="en-US" sz="1920" dirty="0"/>
          </a:p>
        </p:txBody>
      </p:sp>
      <p:sp>
        <p:nvSpPr>
          <p:cNvPr id="19" name="Text 12"/>
          <p:cNvSpPr/>
          <p:nvPr/>
        </p:nvSpPr>
        <p:spPr>
          <a:xfrm>
            <a:off x="9884664" y="31546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Graceful Degradation: App works even with errors.</a:t>
            </a:r>
            <a:endParaRPr lang="en-US" sz="1530" dirty="0"/>
          </a:p>
        </p:txBody>
      </p:sp>
      <p:sp>
        <p:nvSpPr>
          <p:cNvPr id="20" name="Text 13"/>
          <p:cNvSpPr/>
          <p:nvPr/>
        </p:nvSpPr>
        <p:spPr>
          <a:xfrm>
            <a:off x="9884664" y="3950208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User Feedback: Clear error messages.</a:t>
            </a:r>
            <a:endParaRPr lang="en-US" sz="1530" dirty="0"/>
          </a:p>
        </p:txBody>
      </p:sp>
      <p:sp>
        <p:nvSpPr>
          <p:cNvPr id="21" name="Text 14"/>
          <p:cNvSpPr/>
          <p:nvPr/>
        </p:nvSpPr>
        <p:spPr>
          <a:xfrm>
            <a:off x="9884664" y="4443984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Data Recovery: Automatic data backup.</a:t>
            </a:r>
            <a:endParaRPr lang="en-US" sz="1530" dirty="0"/>
          </a:p>
        </p:txBody>
      </p:sp>
      <p:sp>
        <p:nvSpPr>
          <p:cNvPr id="22" name="Text 15"/>
          <p:cNvSpPr/>
          <p:nvPr/>
        </p:nvSpPr>
        <p:spPr>
          <a:xfrm>
            <a:off x="9884664" y="5239512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Fallback Mechanisms: Alternative functionality when needed.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2885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What is Swift Task?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111496"/>
            <a:ext cx="1326794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Swift Task is a professional, browser-based task management application that allows users to organize their work through a hierarchical structure of boards, folders, and tasks. It's designed as a single-page application (SPA) that works entirely in the browser without requiring any server setup.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 smtClean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10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DEPLOYMENT AND DISTRIBUTION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50592"/>
            <a:ext cx="4297680" cy="39593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450592"/>
            <a:ext cx="4297680" cy="39593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2450592"/>
            <a:ext cx="4297680" cy="395935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6184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DEPLOYMENT AND DISTRIBUTION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914400" y="26700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Distribution Methods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914400" y="31546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 smtClean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Direct File Sharing: Share HTML file directly.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914400" y="3950208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Web Hosting: Deploy to web server.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914400" y="4443984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GitHub Pages: Free </a:t>
            </a:r>
            <a:r>
              <a:rPr lang="en-US" sz="1530" dirty="0" smtClean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hosting option</a:t>
            </a: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914400" y="4928616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Local Network: Share on local </a:t>
            </a:r>
            <a:r>
              <a:rPr lang="en-US" sz="1530" dirty="0" smtClean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network</a:t>
            </a: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</a:t>
            </a:r>
            <a:endParaRPr lang="en-US" sz="1530" dirty="0"/>
          </a:p>
        </p:txBody>
      </p:sp>
      <p:sp>
        <p:nvSpPr>
          <p:cNvPr id="13" name="Text 6"/>
          <p:cNvSpPr/>
          <p:nvPr/>
        </p:nvSpPr>
        <p:spPr>
          <a:xfrm>
            <a:off x="5394960" y="26700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Installation Instructions</a:t>
            </a:r>
            <a:endParaRPr lang="en-US" sz="1920" dirty="0"/>
          </a:p>
        </p:txBody>
      </p:sp>
      <p:sp>
        <p:nvSpPr>
          <p:cNvPr id="14" name="Text 7"/>
          <p:cNvSpPr/>
          <p:nvPr/>
        </p:nvSpPr>
        <p:spPr>
          <a:xfrm>
            <a:off x="5394960" y="3154680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Download Files: Get all project files.</a:t>
            </a:r>
            <a:endParaRPr lang="en-US" sz="1530" dirty="0"/>
          </a:p>
        </p:txBody>
      </p:sp>
      <p:sp>
        <p:nvSpPr>
          <p:cNvPr id="15" name="Text 8"/>
          <p:cNvSpPr/>
          <p:nvPr/>
        </p:nvSpPr>
        <p:spPr>
          <a:xfrm>
            <a:off x="5394960" y="3639312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Open index.html: Launch in any modern browser.</a:t>
            </a:r>
            <a:endParaRPr lang="en-US" sz="1530" dirty="0"/>
          </a:p>
        </p:txBody>
      </p:sp>
      <p:sp>
        <p:nvSpPr>
          <p:cNvPr id="16" name="Text 9"/>
          <p:cNvSpPr/>
          <p:nvPr/>
        </p:nvSpPr>
        <p:spPr>
          <a:xfrm>
            <a:off x="5394960" y="4443984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Start Using: No additional setup required.</a:t>
            </a:r>
            <a:endParaRPr lang="en-US" sz="1530" dirty="0"/>
          </a:p>
        </p:txBody>
      </p:sp>
      <p:sp>
        <p:nvSpPr>
          <p:cNvPr id="17" name="Text 10"/>
          <p:cNvSpPr/>
          <p:nvPr/>
        </p:nvSpPr>
        <p:spPr>
          <a:xfrm>
            <a:off x="5394960" y="5239512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Data Persistence: Automatic local storage.</a:t>
            </a:r>
            <a:endParaRPr lang="en-US" sz="1530" dirty="0"/>
          </a:p>
        </p:txBody>
      </p:sp>
      <p:sp>
        <p:nvSpPr>
          <p:cNvPr id="18" name="Text 11"/>
          <p:cNvSpPr/>
          <p:nvPr/>
        </p:nvSpPr>
        <p:spPr>
          <a:xfrm>
            <a:off x="9884664" y="26700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Maintenance</a:t>
            </a:r>
            <a:endParaRPr lang="en-US" sz="1920" dirty="0"/>
          </a:p>
        </p:txBody>
      </p:sp>
      <p:sp>
        <p:nvSpPr>
          <p:cNvPr id="19" name="Text 12"/>
          <p:cNvSpPr/>
          <p:nvPr/>
        </p:nvSpPr>
        <p:spPr>
          <a:xfrm>
            <a:off x="9884664" y="31546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Regular Updates: Keep libraries updated.</a:t>
            </a:r>
            <a:endParaRPr lang="en-US" sz="1530" dirty="0"/>
          </a:p>
        </p:txBody>
      </p:sp>
      <p:sp>
        <p:nvSpPr>
          <p:cNvPr id="20" name="Text 13"/>
          <p:cNvSpPr/>
          <p:nvPr/>
        </p:nvSpPr>
        <p:spPr>
          <a:xfrm>
            <a:off x="9884664" y="3950208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Browser Compatibility: Test with new browser versions.</a:t>
            </a:r>
            <a:endParaRPr lang="en-US" sz="1530" dirty="0"/>
          </a:p>
        </p:txBody>
      </p:sp>
      <p:sp>
        <p:nvSpPr>
          <p:cNvPr id="21" name="Text 14"/>
          <p:cNvSpPr/>
          <p:nvPr/>
        </p:nvSpPr>
        <p:spPr>
          <a:xfrm>
            <a:off x="9884664" y="4754880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User Feedback: Incorporate user suggestions.</a:t>
            </a:r>
            <a:endParaRPr lang="en-US" sz="1530" dirty="0"/>
          </a:p>
        </p:txBody>
      </p:sp>
      <p:sp>
        <p:nvSpPr>
          <p:cNvPr id="22" name="Text 15"/>
          <p:cNvSpPr/>
          <p:nvPr/>
        </p:nvSpPr>
        <p:spPr>
          <a:xfrm>
            <a:off x="9884664" y="5550408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Performance Monitoring: Track application performance.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 smtClean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  <p:extLst>
      <p:ext uri="{BB962C8B-B14F-4D97-AF65-F5344CB8AC3E}">
        <p14:creationId xmlns:p14="http://schemas.microsoft.com/office/powerpoint/2010/main" val="12799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 smtClean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  <p:extLst>
      <p:ext uri="{BB962C8B-B14F-4D97-AF65-F5344CB8AC3E}">
        <p14:creationId xmlns:p14="http://schemas.microsoft.com/office/powerpoint/2010/main" val="12799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44398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 Summary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266944"/>
            <a:ext cx="1326794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Swift Task is a comprehensive, professional-grade task management application that demonstrates modern web development practices. It provides a complete solution for personal and small team task organization with a focus on user experience, performance, and reliability.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798064"/>
            <a:ext cx="6510528" cy="10149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4032504"/>
            <a:ext cx="6510528" cy="7863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038344"/>
            <a:ext cx="6510528" cy="10149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2798064"/>
            <a:ext cx="6510528" cy="10149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4032504"/>
            <a:ext cx="6510528" cy="7863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5038344"/>
            <a:ext cx="6510528" cy="101498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2990088"/>
            <a:ext cx="5532120" cy="6309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328" y="4233672"/>
            <a:ext cx="5532120" cy="3931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5239512"/>
            <a:ext cx="5532120" cy="6309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312" y="2990088"/>
            <a:ext cx="5532120" cy="63093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1312" y="4233672"/>
            <a:ext cx="5532120" cy="39319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312" y="5239512"/>
            <a:ext cx="5532120" cy="6309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2980944"/>
            <a:ext cx="420624" cy="42062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4215384"/>
            <a:ext cx="420624" cy="42062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5221224"/>
            <a:ext cx="420624" cy="42062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6952" y="2980944"/>
            <a:ext cx="420624" cy="42062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6952" y="4215384"/>
            <a:ext cx="420624" cy="42062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6952" y="5221224"/>
            <a:ext cx="420624" cy="420624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195681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Key Achievements</a:t>
            </a:r>
            <a:endParaRPr lang="en-US" sz="3840" dirty="0"/>
          </a:p>
        </p:txBody>
      </p:sp>
      <p:sp>
        <p:nvSpPr>
          <p:cNvPr id="23" name="Text 1"/>
          <p:cNvSpPr/>
          <p:nvPr/>
        </p:nvSpPr>
        <p:spPr>
          <a:xfrm>
            <a:off x="1024128" y="300837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4" name="Text 2"/>
          <p:cNvSpPr/>
          <p:nvPr/>
        </p:nvSpPr>
        <p:spPr>
          <a:xfrm>
            <a:off x="1481328" y="2990088"/>
            <a:ext cx="5532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Complete Functionality: All core task management features implemented.</a:t>
            </a:r>
            <a:endParaRPr lang="en-US" sz="1530" dirty="0"/>
          </a:p>
        </p:txBody>
      </p:sp>
      <p:sp>
        <p:nvSpPr>
          <p:cNvPr id="25" name="Text 3"/>
          <p:cNvSpPr/>
          <p:nvPr/>
        </p:nvSpPr>
        <p:spPr>
          <a:xfrm>
            <a:off x="1024128" y="42428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6" name="Text 4"/>
          <p:cNvSpPr/>
          <p:nvPr/>
        </p:nvSpPr>
        <p:spPr>
          <a:xfrm>
            <a:off x="1481328" y="423367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Robust Architecture: Well-structured, maintainable code.</a:t>
            </a:r>
            <a:endParaRPr lang="en-US" sz="1530" dirty="0"/>
          </a:p>
        </p:txBody>
      </p:sp>
      <p:sp>
        <p:nvSpPr>
          <p:cNvPr id="27" name="Text 5"/>
          <p:cNvSpPr/>
          <p:nvPr/>
        </p:nvSpPr>
        <p:spPr>
          <a:xfrm>
            <a:off x="1024128" y="52486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28" name="Text 6"/>
          <p:cNvSpPr/>
          <p:nvPr/>
        </p:nvSpPr>
        <p:spPr>
          <a:xfrm>
            <a:off x="1481328" y="5239512"/>
            <a:ext cx="5532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Cross-platform: Works on all modern devices and browsers.</a:t>
            </a:r>
            <a:endParaRPr lang="en-US" sz="1530" dirty="0"/>
          </a:p>
        </p:txBody>
      </p:sp>
      <p:sp>
        <p:nvSpPr>
          <p:cNvPr id="29" name="Text 7"/>
          <p:cNvSpPr/>
          <p:nvPr/>
        </p:nvSpPr>
        <p:spPr>
          <a:xfrm>
            <a:off x="7754112" y="300837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30" name="Text 8"/>
          <p:cNvSpPr/>
          <p:nvPr/>
        </p:nvSpPr>
        <p:spPr>
          <a:xfrm>
            <a:off x="8211312" y="2990088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Professional Design: Modern, responsive interface.</a:t>
            </a:r>
            <a:endParaRPr lang="en-US" sz="1530" dirty="0"/>
          </a:p>
        </p:txBody>
      </p:sp>
      <p:sp>
        <p:nvSpPr>
          <p:cNvPr id="31" name="Text 9"/>
          <p:cNvSpPr/>
          <p:nvPr/>
        </p:nvSpPr>
        <p:spPr>
          <a:xfrm>
            <a:off x="7754112" y="42428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32" name="Text 10"/>
          <p:cNvSpPr/>
          <p:nvPr/>
        </p:nvSpPr>
        <p:spPr>
          <a:xfrm>
            <a:off x="8211312" y="423367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User-friendly: Intuitive navigation and clear feedback.</a:t>
            </a:r>
            <a:endParaRPr lang="en-US" sz="1530" dirty="0"/>
          </a:p>
        </p:txBody>
      </p:sp>
      <p:sp>
        <p:nvSpPr>
          <p:cNvPr id="33" name="Text 11"/>
          <p:cNvSpPr/>
          <p:nvPr/>
        </p:nvSpPr>
        <p:spPr>
          <a:xfrm>
            <a:off x="7754112" y="52486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1920" dirty="0"/>
          </a:p>
        </p:txBody>
      </p:sp>
      <p:sp>
        <p:nvSpPr>
          <p:cNvPr id="34" name="Text 12"/>
          <p:cNvSpPr/>
          <p:nvPr/>
        </p:nvSpPr>
        <p:spPr>
          <a:xfrm>
            <a:off x="8211312" y="523951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No Dependencies: Self-contained application.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90088"/>
            <a:ext cx="4297680" cy="10789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261104"/>
            <a:ext cx="6537960" cy="768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990088"/>
            <a:ext cx="4297680" cy="10789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261104"/>
            <a:ext cx="6537960" cy="7680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2990088"/>
            <a:ext cx="4297680" cy="107899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15798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Technical Excellence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914400" y="3209544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Clean Code: Well-documented, organized JavaScript.</a:t>
            </a:r>
            <a:endParaRPr lang="en-US" sz="1530" dirty="0"/>
          </a:p>
        </p:txBody>
      </p:sp>
      <p:sp>
        <p:nvSpPr>
          <p:cNvPr id="11" name="Text 2"/>
          <p:cNvSpPr/>
          <p:nvPr/>
        </p:nvSpPr>
        <p:spPr>
          <a:xfrm>
            <a:off x="914400" y="4480560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Performance Optimized: Efficient rendering and data handling.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685800" y="5239512"/>
            <a:ext cx="1326794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application serves as an excellent example of modern web development, demonstrating best practices in frontend development, user interface design, and application architecture.</a:t>
            </a:r>
            <a:endParaRPr lang="en-US" sz="1530" dirty="0"/>
          </a:p>
        </p:txBody>
      </p:sp>
      <p:sp>
        <p:nvSpPr>
          <p:cNvPr id="13" name="Text 4"/>
          <p:cNvSpPr/>
          <p:nvPr/>
        </p:nvSpPr>
        <p:spPr>
          <a:xfrm>
            <a:off x="5394960" y="3209544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Modern CSS: Advanced styling with responsive design.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7644384" y="4480560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Error Resilient: Graceful error handling and recovery.</a:t>
            </a:r>
            <a:endParaRPr lang="en-US" sz="1530" dirty="0"/>
          </a:p>
        </p:txBody>
      </p:sp>
      <p:sp>
        <p:nvSpPr>
          <p:cNvPr id="15" name="Text 6"/>
          <p:cNvSpPr/>
          <p:nvPr/>
        </p:nvSpPr>
        <p:spPr>
          <a:xfrm>
            <a:off x="9884664" y="3209544"/>
            <a:ext cx="384962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Semantic HTML: Proper structure and accessibility.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39"/>
            <a:ext cx="14630400" cy="82387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0" y="3579876"/>
            <a:ext cx="4297680" cy="1078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8406" y="3934706"/>
            <a:ext cx="396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Website Link: </a:t>
            </a:r>
            <a:r>
              <a:rPr lang="en-US" dirty="0" smtClean="0">
                <a:solidFill>
                  <a:schemeClr val="bg1"/>
                </a:solidFill>
              </a:rPr>
              <a:t>rebrand.ly/</a:t>
            </a:r>
            <a:r>
              <a:rPr lang="en-US" dirty="0" err="1" smtClean="0">
                <a:solidFill>
                  <a:schemeClr val="bg1"/>
                </a:solidFill>
              </a:rPr>
              <a:t>taskmanager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212848"/>
            <a:ext cx="3145536" cy="1645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4078224"/>
            <a:ext cx="3145536" cy="13350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80" y="2212848"/>
            <a:ext cx="3145536" cy="1645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5623560"/>
            <a:ext cx="6510528" cy="10149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080" y="4078224"/>
            <a:ext cx="3145536" cy="13350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2212848"/>
            <a:ext cx="3145536" cy="16459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4078224"/>
            <a:ext cx="3145536" cy="13350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72" y="5623560"/>
            <a:ext cx="6510528" cy="101498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64" y="2212848"/>
            <a:ext cx="3145536" cy="16459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9064" y="4078224"/>
            <a:ext cx="3145536" cy="133502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328" y="2404872"/>
            <a:ext cx="2167128" cy="125272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328" y="4270248"/>
            <a:ext cx="2167128" cy="9418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320" y="2404872"/>
            <a:ext cx="2167128" cy="125272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28" y="5824728"/>
            <a:ext cx="5532120" cy="6309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6320" y="4270248"/>
            <a:ext cx="2167128" cy="94183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1312" y="2404872"/>
            <a:ext cx="2167128" cy="125272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312" y="4270248"/>
            <a:ext cx="2167128" cy="94183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1312" y="5824728"/>
            <a:ext cx="5532120" cy="6309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6304" y="2404872"/>
            <a:ext cx="2167128" cy="125272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6304" y="4270248"/>
            <a:ext cx="2167128" cy="94183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24" y="2395728"/>
            <a:ext cx="420624" cy="42062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24" y="4251960"/>
            <a:ext cx="420624" cy="42062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2816" y="2395728"/>
            <a:ext cx="420624" cy="42062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24" y="5806440"/>
            <a:ext cx="420624" cy="420624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2816" y="4251960"/>
            <a:ext cx="420624" cy="42062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6952" y="2395728"/>
            <a:ext cx="420624" cy="42062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6952" y="4251960"/>
            <a:ext cx="420624" cy="420624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6952" y="5806440"/>
            <a:ext cx="420624" cy="42062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1944" y="2395728"/>
            <a:ext cx="420624" cy="420624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1944" y="4251960"/>
            <a:ext cx="420624" cy="420624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685800" y="137160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Key Features</a:t>
            </a:r>
            <a:endParaRPr lang="en-US" sz="3840" dirty="0"/>
          </a:p>
        </p:txBody>
      </p:sp>
      <p:sp>
        <p:nvSpPr>
          <p:cNvPr id="35" name="Text 1"/>
          <p:cNvSpPr/>
          <p:nvPr/>
        </p:nvSpPr>
        <p:spPr>
          <a:xfrm>
            <a:off x="1024128" y="242316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36" name="Text 2"/>
          <p:cNvSpPr/>
          <p:nvPr/>
        </p:nvSpPr>
        <p:spPr>
          <a:xfrm>
            <a:off x="1481328" y="2404872"/>
            <a:ext cx="21671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Authentication System - Simple username-based login.</a:t>
            </a:r>
            <a:endParaRPr lang="en-US" sz="1530" dirty="0"/>
          </a:p>
        </p:txBody>
      </p:sp>
      <p:sp>
        <p:nvSpPr>
          <p:cNvPr id="37" name="Text 3"/>
          <p:cNvSpPr/>
          <p:nvPr/>
        </p:nvSpPr>
        <p:spPr>
          <a:xfrm>
            <a:off x="1024128" y="428853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38" name="Text 4"/>
          <p:cNvSpPr/>
          <p:nvPr/>
        </p:nvSpPr>
        <p:spPr>
          <a:xfrm>
            <a:off x="1481328" y="4270248"/>
            <a:ext cx="21671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Status Tracking - 3 status types (Pending, Active, Completed).</a:t>
            </a:r>
            <a:endParaRPr lang="en-US" sz="1530" dirty="0"/>
          </a:p>
        </p:txBody>
      </p:sp>
      <p:sp>
        <p:nvSpPr>
          <p:cNvPr id="39" name="Text 5"/>
          <p:cNvSpPr/>
          <p:nvPr/>
        </p:nvSpPr>
        <p:spPr>
          <a:xfrm>
            <a:off x="4389120" y="242316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40" name="Text 6"/>
          <p:cNvSpPr/>
          <p:nvPr/>
        </p:nvSpPr>
        <p:spPr>
          <a:xfrm>
            <a:off x="4846320" y="2404872"/>
            <a:ext cx="2167128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Hierarchical Organization - Boards → Folders → Tasks structure.</a:t>
            </a:r>
            <a:endParaRPr lang="en-US" sz="1530" dirty="0"/>
          </a:p>
        </p:txBody>
      </p:sp>
      <p:sp>
        <p:nvSpPr>
          <p:cNvPr id="41" name="Text 7"/>
          <p:cNvSpPr/>
          <p:nvPr/>
        </p:nvSpPr>
        <p:spPr>
          <a:xfrm>
            <a:off x="1024128" y="58338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9</a:t>
            </a:r>
            <a:endParaRPr lang="en-US" sz="1920" dirty="0"/>
          </a:p>
        </p:txBody>
      </p:sp>
      <p:sp>
        <p:nvSpPr>
          <p:cNvPr id="42" name="Text 8"/>
          <p:cNvSpPr/>
          <p:nvPr/>
        </p:nvSpPr>
        <p:spPr>
          <a:xfrm>
            <a:off x="1481328" y="5824728"/>
            <a:ext cx="5532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Responsive Design - Works on desktop, tablet, and mobile devices.</a:t>
            </a:r>
            <a:endParaRPr lang="en-US" sz="1530" dirty="0"/>
          </a:p>
        </p:txBody>
      </p:sp>
      <p:sp>
        <p:nvSpPr>
          <p:cNvPr id="43" name="Text 9"/>
          <p:cNvSpPr/>
          <p:nvPr/>
        </p:nvSpPr>
        <p:spPr>
          <a:xfrm>
            <a:off x="4389120" y="428853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1920" dirty="0"/>
          </a:p>
        </p:txBody>
      </p:sp>
      <p:sp>
        <p:nvSpPr>
          <p:cNvPr id="44" name="Text 10"/>
          <p:cNvSpPr/>
          <p:nvPr/>
        </p:nvSpPr>
        <p:spPr>
          <a:xfrm>
            <a:off x="4846320" y="4270248"/>
            <a:ext cx="21671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Countdown - Live countdown timers for task deadlines.</a:t>
            </a:r>
            <a:endParaRPr lang="en-US" sz="1530" dirty="0"/>
          </a:p>
        </p:txBody>
      </p:sp>
      <p:sp>
        <p:nvSpPr>
          <p:cNvPr id="45" name="Text 11"/>
          <p:cNvSpPr/>
          <p:nvPr/>
        </p:nvSpPr>
        <p:spPr>
          <a:xfrm>
            <a:off x="7754112" y="242316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46" name="Text 12"/>
          <p:cNvSpPr/>
          <p:nvPr/>
        </p:nvSpPr>
        <p:spPr>
          <a:xfrm>
            <a:off x="8211312" y="2404872"/>
            <a:ext cx="21671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Task Management - Create, edit, delete, and track tasks.</a:t>
            </a:r>
            <a:endParaRPr lang="en-US" sz="1530" dirty="0"/>
          </a:p>
        </p:txBody>
      </p:sp>
      <p:sp>
        <p:nvSpPr>
          <p:cNvPr id="47" name="Text 13"/>
          <p:cNvSpPr/>
          <p:nvPr/>
        </p:nvSpPr>
        <p:spPr>
          <a:xfrm>
            <a:off x="7754112" y="428853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</a:t>
            </a:r>
            <a:endParaRPr lang="en-US" sz="1920" dirty="0"/>
          </a:p>
        </p:txBody>
      </p:sp>
      <p:sp>
        <p:nvSpPr>
          <p:cNvPr id="48" name="Text 14"/>
          <p:cNvSpPr/>
          <p:nvPr/>
        </p:nvSpPr>
        <p:spPr>
          <a:xfrm>
            <a:off x="8211312" y="4270248"/>
            <a:ext cx="21671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Edit Limits - Maximum 3 edits per task to prevent over-editing.</a:t>
            </a:r>
            <a:endParaRPr lang="en-US" sz="1530" dirty="0"/>
          </a:p>
        </p:txBody>
      </p:sp>
      <p:sp>
        <p:nvSpPr>
          <p:cNvPr id="49" name="Text 15"/>
          <p:cNvSpPr/>
          <p:nvPr/>
        </p:nvSpPr>
        <p:spPr>
          <a:xfrm>
            <a:off x="7680960" y="5833872"/>
            <a:ext cx="28346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</a:t>
            </a:r>
            <a:endParaRPr lang="en-US" sz="1920" dirty="0"/>
          </a:p>
        </p:txBody>
      </p:sp>
      <p:sp>
        <p:nvSpPr>
          <p:cNvPr id="50" name="Text 16"/>
          <p:cNvSpPr/>
          <p:nvPr/>
        </p:nvSpPr>
        <p:spPr>
          <a:xfrm>
            <a:off x="8211312" y="5824728"/>
            <a:ext cx="5532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Persistence - Automatic saving to browser localStorage.</a:t>
            </a:r>
            <a:endParaRPr lang="en-US" sz="1530" dirty="0"/>
          </a:p>
        </p:txBody>
      </p:sp>
      <p:sp>
        <p:nvSpPr>
          <p:cNvPr id="51" name="Text 17"/>
          <p:cNvSpPr/>
          <p:nvPr/>
        </p:nvSpPr>
        <p:spPr>
          <a:xfrm>
            <a:off x="11119104" y="242316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52" name="Text 18"/>
          <p:cNvSpPr/>
          <p:nvPr/>
        </p:nvSpPr>
        <p:spPr>
          <a:xfrm>
            <a:off x="11576304" y="2404872"/>
            <a:ext cx="2167128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Priority System - 4 priority levels (Low, Medium, High, Urgent).</a:t>
            </a:r>
            <a:endParaRPr lang="en-US" sz="1530" dirty="0"/>
          </a:p>
        </p:txBody>
      </p:sp>
      <p:sp>
        <p:nvSpPr>
          <p:cNvPr id="53" name="Text 19"/>
          <p:cNvSpPr/>
          <p:nvPr/>
        </p:nvSpPr>
        <p:spPr>
          <a:xfrm>
            <a:off x="11119104" y="428853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</a:t>
            </a:r>
            <a:endParaRPr lang="en-US" sz="1920" dirty="0"/>
          </a:p>
        </p:txBody>
      </p:sp>
      <p:sp>
        <p:nvSpPr>
          <p:cNvPr id="54" name="Text 20"/>
          <p:cNvSpPr/>
          <p:nvPr/>
        </p:nvSpPr>
        <p:spPr>
          <a:xfrm>
            <a:off x="11576304" y="4270248"/>
            <a:ext cx="21671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Search Functionality - Search across boards, folders, and tasks.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02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TECHNICAL ARCHITECTURE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3026664"/>
            <a:ext cx="6510528" cy="7863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032504"/>
            <a:ext cx="6510528" cy="7863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038344"/>
            <a:ext cx="6510528" cy="7863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3026664"/>
            <a:ext cx="6510528" cy="7863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032504"/>
            <a:ext cx="6510528" cy="7863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5038344"/>
            <a:ext cx="6510528" cy="78638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3227832"/>
            <a:ext cx="5532120" cy="39319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4233672"/>
            <a:ext cx="5532120" cy="3931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5239512"/>
            <a:ext cx="5532120" cy="39319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3227832"/>
            <a:ext cx="5532120" cy="39319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4233672"/>
            <a:ext cx="5532120" cy="39319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5239512"/>
            <a:ext cx="5532120" cy="39319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3209544"/>
            <a:ext cx="420624" cy="42062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4215384"/>
            <a:ext cx="420624" cy="42062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5221224"/>
            <a:ext cx="420624" cy="42062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952" y="3209544"/>
            <a:ext cx="420624" cy="42062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952" y="4215384"/>
            <a:ext cx="420624" cy="42062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952" y="5221224"/>
            <a:ext cx="420624" cy="420624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218541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Technology Stack</a:t>
            </a:r>
            <a:endParaRPr lang="en-US" sz="3840" dirty="0"/>
          </a:p>
        </p:txBody>
      </p:sp>
      <p:sp>
        <p:nvSpPr>
          <p:cNvPr id="23" name="Text 1"/>
          <p:cNvSpPr/>
          <p:nvPr/>
        </p:nvSpPr>
        <p:spPr>
          <a:xfrm>
            <a:off x="1024128" y="32461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4" name="Text 2"/>
          <p:cNvSpPr/>
          <p:nvPr/>
        </p:nvSpPr>
        <p:spPr>
          <a:xfrm>
            <a:off x="1481328" y="322783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Frontend: HTML5, CSS3, JavaScript (ES6+).</a:t>
            </a:r>
            <a:endParaRPr lang="en-US" sz="1530" dirty="0"/>
          </a:p>
        </p:txBody>
      </p:sp>
      <p:sp>
        <p:nvSpPr>
          <p:cNvPr id="25" name="Text 3"/>
          <p:cNvSpPr/>
          <p:nvPr/>
        </p:nvSpPr>
        <p:spPr>
          <a:xfrm>
            <a:off x="1024128" y="42428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6" name="Text 4"/>
          <p:cNvSpPr/>
          <p:nvPr/>
        </p:nvSpPr>
        <p:spPr>
          <a:xfrm>
            <a:off x="1481328" y="423367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Icons: Font Awesome 6.4.0.</a:t>
            </a:r>
            <a:endParaRPr lang="en-US" sz="1530" dirty="0"/>
          </a:p>
        </p:txBody>
      </p:sp>
      <p:sp>
        <p:nvSpPr>
          <p:cNvPr id="27" name="Text 5"/>
          <p:cNvSpPr/>
          <p:nvPr/>
        </p:nvSpPr>
        <p:spPr>
          <a:xfrm>
            <a:off x="1024128" y="52486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28" name="Text 6"/>
          <p:cNvSpPr/>
          <p:nvPr/>
        </p:nvSpPr>
        <p:spPr>
          <a:xfrm>
            <a:off x="1481328" y="523951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Storage: Browser localStorage.</a:t>
            </a:r>
            <a:endParaRPr lang="en-US" sz="1530" dirty="0"/>
          </a:p>
        </p:txBody>
      </p:sp>
      <p:sp>
        <p:nvSpPr>
          <p:cNvPr id="29" name="Text 7"/>
          <p:cNvSpPr/>
          <p:nvPr/>
        </p:nvSpPr>
        <p:spPr>
          <a:xfrm>
            <a:off x="7754112" y="32461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30" name="Text 8"/>
          <p:cNvSpPr/>
          <p:nvPr/>
        </p:nvSpPr>
        <p:spPr>
          <a:xfrm>
            <a:off x="8211312" y="322783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UI Framework: Bootstrap 5.3.0.</a:t>
            </a:r>
            <a:endParaRPr lang="en-US" sz="1530" dirty="0"/>
          </a:p>
        </p:txBody>
      </p:sp>
      <p:sp>
        <p:nvSpPr>
          <p:cNvPr id="31" name="Text 9"/>
          <p:cNvSpPr/>
          <p:nvPr/>
        </p:nvSpPr>
        <p:spPr>
          <a:xfrm>
            <a:off x="7754112" y="42428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32" name="Text 10"/>
          <p:cNvSpPr/>
          <p:nvPr/>
        </p:nvSpPr>
        <p:spPr>
          <a:xfrm>
            <a:off x="8211312" y="423367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Fonts: Google Fonts (Inter).</a:t>
            </a:r>
            <a:endParaRPr lang="en-US" sz="1530" dirty="0"/>
          </a:p>
        </p:txBody>
      </p:sp>
      <p:sp>
        <p:nvSpPr>
          <p:cNvPr id="33" name="Text 11"/>
          <p:cNvSpPr/>
          <p:nvPr/>
        </p:nvSpPr>
        <p:spPr>
          <a:xfrm>
            <a:off x="7754112" y="52486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1920" dirty="0"/>
          </a:p>
        </p:txBody>
      </p:sp>
      <p:sp>
        <p:nvSpPr>
          <p:cNvPr id="34" name="Text 12"/>
          <p:cNvSpPr/>
          <p:nvPr/>
        </p:nvSpPr>
        <p:spPr>
          <a:xfrm>
            <a:off x="8211312" y="523951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No Backend Required - Pure client-side application.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03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INTERFACE DESIGN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53896"/>
            <a:ext cx="4315968" cy="3374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992624"/>
            <a:ext cx="6556248" cy="2313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360" y="1453896"/>
            <a:ext cx="4315968" cy="3374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640" y="4992624"/>
            <a:ext cx="6556248" cy="2313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776" y="1453896"/>
            <a:ext cx="4315968" cy="337413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749808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UI Components</a:t>
            </a:r>
            <a:endParaRPr lang="en-US" sz="3260" dirty="0"/>
          </a:p>
        </p:txBody>
      </p:sp>
      <p:sp>
        <p:nvSpPr>
          <p:cNvPr id="10" name="Text 1"/>
          <p:cNvSpPr/>
          <p:nvPr/>
        </p:nvSpPr>
        <p:spPr>
          <a:xfrm>
            <a:off x="886968" y="1655064"/>
            <a:ext cx="392277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Login Screen</a:t>
            </a:r>
            <a:endParaRPr lang="en-US" sz="1630" dirty="0"/>
          </a:p>
        </p:txBody>
      </p:sp>
      <p:sp>
        <p:nvSpPr>
          <p:cNvPr id="11" name="Text 2"/>
          <p:cNvSpPr/>
          <p:nvPr/>
        </p:nvSpPr>
        <p:spPr>
          <a:xfrm>
            <a:off x="886968" y="2057400"/>
            <a:ext cx="3922776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Glassmorphism Effect: Semi-transparent card with backdrop blur.</a:t>
            </a:r>
            <a:endParaRPr lang="en-US" sz="1300" dirty="0"/>
          </a:p>
        </p:txBody>
      </p:sp>
      <p:sp>
        <p:nvSpPr>
          <p:cNvPr id="12" name="Text 3"/>
          <p:cNvSpPr/>
          <p:nvPr/>
        </p:nvSpPr>
        <p:spPr>
          <a:xfrm>
            <a:off x="886968" y="2743200"/>
            <a:ext cx="3922776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Gradient Background: Professional blue gradient.</a:t>
            </a:r>
            <a:endParaRPr lang="en-US" sz="1300" dirty="0"/>
          </a:p>
        </p:txBody>
      </p:sp>
      <p:sp>
        <p:nvSpPr>
          <p:cNvPr id="13" name="Text 4"/>
          <p:cNvSpPr/>
          <p:nvPr/>
        </p:nvSpPr>
        <p:spPr>
          <a:xfrm>
            <a:off x="886968" y="3419856"/>
            <a:ext cx="3922776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Animated Elements: Smooth slide-up animation.</a:t>
            </a:r>
            <a:endParaRPr lang="en-US" sz="1300" dirty="0"/>
          </a:p>
        </p:txBody>
      </p:sp>
      <p:sp>
        <p:nvSpPr>
          <p:cNvPr id="14" name="Text 5"/>
          <p:cNvSpPr/>
          <p:nvPr/>
        </p:nvSpPr>
        <p:spPr>
          <a:xfrm>
            <a:off x="886968" y="4105656"/>
            <a:ext cx="3922776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Demo User Information: Shows available test accounts.</a:t>
            </a:r>
            <a:endParaRPr lang="en-US" sz="1300" dirty="0"/>
          </a:p>
        </p:txBody>
      </p:sp>
      <p:sp>
        <p:nvSpPr>
          <p:cNvPr id="15" name="Text 6"/>
          <p:cNvSpPr/>
          <p:nvPr/>
        </p:nvSpPr>
        <p:spPr>
          <a:xfrm>
            <a:off x="886968" y="5184648"/>
            <a:ext cx="616305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Board Display</a:t>
            </a:r>
            <a:endParaRPr lang="en-US" sz="1630" dirty="0"/>
          </a:p>
        </p:txBody>
      </p:sp>
      <p:sp>
        <p:nvSpPr>
          <p:cNvPr id="16" name="Text 7"/>
          <p:cNvSpPr/>
          <p:nvPr/>
        </p:nvSpPr>
        <p:spPr>
          <a:xfrm>
            <a:off x="5358384" y="1655064"/>
            <a:ext cx="392277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Dashboard Navigation</a:t>
            </a:r>
            <a:endParaRPr lang="en-US" sz="1630" dirty="0"/>
          </a:p>
        </p:txBody>
      </p:sp>
      <p:sp>
        <p:nvSpPr>
          <p:cNvPr id="17" name="Text 8"/>
          <p:cNvSpPr/>
          <p:nvPr/>
        </p:nvSpPr>
        <p:spPr>
          <a:xfrm>
            <a:off x="886968" y="5596128"/>
            <a:ext cx="61630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Collapsible Boards: Expand/collapse functionality.</a:t>
            </a:r>
            <a:endParaRPr lang="en-US" sz="1300" dirty="0"/>
          </a:p>
        </p:txBody>
      </p:sp>
      <p:sp>
        <p:nvSpPr>
          <p:cNvPr id="18" name="Text 9"/>
          <p:cNvSpPr/>
          <p:nvPr/>
        </p:nvSpPr>
        <p:spPr>
          <a:xfrm>
            <a:off x="5358384" y="2057400"/>
            <a:ext cx="3922776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Bootstrap Navbar: Clean, responsive navigation.</a:t>
            </a:r>
            <a:endParaRPr lang="en-US" sz="1300" dirty="0"/>
          </a:p>
        </p:txBody>
      </p:sp>
      <p:sp>
        <p:nvSpPr>
          <p:cNvPr id="19" name="Text 10"/>
          <p:cNvSpPr/>
          <p:nvPr/>
        </p:nvSpPr>
        <p:spPr>
          <a:xfrm>
            <a:off x="5358384" y="2743200"/>
            <a:ext cx="392277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User Dropdown: Profile and logout options.</a:t>
            </a:r>
            <a:endParaRPr lang="en-US" sz="1300" dirty="0"/>
          </a:p>
        </p:txBody>
      </p:sp>
      <p:sp>
        <p:nvSpPr>
          <p:cNvPr id="20" name="Text 11"/>
          <p:cNvSpPr/>
          <p:nvPr/>
        </p:nvSpPr>
        <p:spPr>
          <a:xfrm>
            <a:off x="886968" y="6007608"/>
            <a:ext cx="61630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Folder Organization: Nested folder structure.</a:t>
            </a:r>
            <a:endParaRPr lang="en-US" sz="1300" dirty="0"/>
          </a:p>
        </p:txBody>
      </p:sp>
      <p:sp>
        <p:nvSpPr>
          <p:cNvPr id="21" name="Text 12"/>
          <p:cNvSpPr/>
          <p:nvPr/>
        </p:nvSpPr>
        <p:spPr>
          <a:xfrm>
            <a:off x="5358384" y="3154680"/>
            <a:ext cx="392277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Brand Identity: Swift Task logo and name.</a:t>
            </a:r>
            <a:endParaRPr lang="en-US" sz="1300" dirty="0"/>
          </a:p>
        </p:txBody>
      </p:sp>
      <p:sp>
        <p:nvSpPr>
          <p:cNvPr id="22" name="Text 13"/>
          <p:cNvSpPr/>
          <p:nvPr/>
        </p:nvSpPr>
        <p:spPr>
          <a:xfrm>
            <a:off x="886968" y="6428232"/>
            <a:ext cx="61630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Task Management: Individual task cards with actions.</a:t>
            </a:r>
            <a:endParaRPr lang="en-US" sz="1300" dirty="0"/>
          </a:p>
        </p:txBody>
      </p:sp>
      <p:sp>
        <p:nvSpPr>
          <p:cNvPr id="23" name="Text 14"/>
          <p:cNvSpPr/>
          <p:nvPr/>
        </p:nvSpPr>
        <p:spPr>
          <a:xfrm>
            <a:off x="7598664" y="5184648"/>
            <a:ext cx="616305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Task Cards</a:t>
            </a:r>
            <a:endParaRPr lang="en-US" sz="1630" dirty="0"/>
          </a:p>
        </p:txBody>
      </p:sp>
      <p:sp>
        <p:nvSpPr>
          <p:cNvPr id="24" name="Text 15"/>
          <p:cNvSpPr/>
          <p:nvPr/>
        </p:nvSpPr>
        <p:spPr>
          <a:xfrm>
            <a:off x="7598664" y="5596128"/>
            <a:ext cx="61630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Priority Indicators: Color-coded left border.</a:t>
            </a:r>
            <a:endParaRPr lang="en-US" sz="1300" dirty="0"/>
          </a:p>
        </p:txBody>
      </p:sp>
      <p:sp>
        <p:nvSpPr>
          <p:cNvPr id="25" name="Text 16"/>
          <p:cNvSpPr/>
          <p:nvPr/>
        </p:nvSpPr>
        <p:spPr>
          <a:xfrm>
            <a:off x="7598664" y="6007608"/>
            <a:ext cx="61630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Status Buttons: Interactive status management.</a:t>
            </a:r>
            <a:endParaRPr lang="en-US" sz="1300" dirty="0"/>
          </a:p>
        </p:txBody>
      </p:sp>
      <p:sp>
        <p:nvSpPr>
          <p:cNvPr id="26" name="Text 17"/>
          <p:cNvSpPr/>
          <p:nvPr/>
        </p:nvSpPr>
        <p:spPr>
          <a:xfrm>
            <a:off x="7598664" y="6428232"/>
            <a:ext cx="61630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Countdown Timers: Real-time deadline tracking.</a:t>
            </a:r>
            <a:endParaRPr lang="en-US" sz="1300" dirty="0"/>
          </a:p>
        </p:txBody>
      </p:sp>
      <p:sp>
        <p:nvSpPr>
          <p:cNvPr id="27" name="Text 18"/>
          <p:cNvSpPr/>
          <p:nvPr/>
        </p:nvSpPr>
        <p:spPr>
          <a:xfrm>
            <a:off x="9838944" y="1655064"/>
            <a:ext cx="392277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Search &amp; Board Creation</a:t>
            </a:r>
            <a:endParaRPr lang="en-US" sz="1630" dirty="0"/>
          </a:p>
        </p:txBody>
      </p:sp>
      <p:sp>
        <p:nvSpPr>
          <p:cNvPr id="28" name="Text 19"/>
          <p:cNvSpPr/>
          <p:nvPr/>
        </p:nvSpPr>
        <p:spPr>
          <a:xfrm>
            <a:off x="9838944" y="2057400"/>
            <a:ext cx="3922776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Search Bar: Type-specific search (All, Boards, Folders, Tasks).</a:t>
            </a:r>
            <a:endParaRPr lang="en-US" sz="1300" dirty="0"/>
          </a:p>
        </p:txBody>
      </p:sp>
      <p:sp>
        <p:nvSpPr>
          <p:cNvPr id="29" name="Text 20"/>
          <p:cNvSpPr/>
          <p:nvPr/>
        </p:nvSpPr>
        <p:spPr>
          <a:xfrm>
            <a:off x="9838944" y="2743200"/>
            <a:ext cx="392277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Board Creation: Quick add board functionality.</a:t>
            </a:r>
            <a:endParaRPr lang="en-US" sz="1300" dirty="0"/>
          </a:p>
        </p:txBody>
      </p:sp>
      <p:sp>
        <p:nvSpPr>
          <p:cNvPr id="30" name="Text 21"/>
          <p:cNvSpPr/>
          <p:nvPr/>
        </p:nvSpPr>
        <p:spPr>
          <a:xfrm>
            <a:off x="7598664" y="6839712"/>
            <a:ext cx="61630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Action Buttons: Edit, delete, status change.</a:t>
            </a:r>
            <a:endParaRPr lang="en-US" sz="1300" dirty="0"/>
          </a:p>
        </p:txBody>
      </p:sp>
      <p:sp>
        <p:nvSpPr>
          <p:cNvPr id="31" name="Text 22"/>
          <p:cNvSpPr/>
          <p:nvPr/>
        </p:nvSpPr>
        <p:spPr>
          <a:xfrm>
            <a:off x="9838944" y="3154680"/>
            <a:ext cx="392277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30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Responsive Layout: Adapts to screen size.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04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CORE FUNCTIONALITY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1987</Words>
  <Application>Microsoft Office PowerPoint</Application>
  <PresentationFormat>Custom</PresentationFormat>
  <Paragraphs>352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4</cp:revision>
  <dcterms:created xsi:type="dcterms:W3CDTF">2025-08-25T06:59:02Z</dcterms:created>
  <dcterms:modified xsi:type="dcterms:W3CDTF">2025-08-25T07:52:19Z</dcterms:modified>
</cp:coreProperties>
</file>